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0" r:id="rId5"/>
  </p:sldMasterIdLst>
  <p:notesMasterIdLst>
    <p:notesMasterId r:id="rId69"/>
  </p:notesMasterIdLst>
  <p:handoutMasterIdLst>
    <p:handoutMasterId r:id="rId70"/>
  </p:handoutMasterIdLst>
  <p:sldIdLst>
    <p:sldId id="280" r:id="rId6"/>
    <p:sldId id="1329" r:id="rId7"/>
    <p:sldId id="359" r:id="rId8"/>
    <p:sldId id="1184" r:id="rId9"/>
    <p:sldId id="1274" r:id="rId10"/>
    <p:sldId id="1328" r:id="rId11"/>
    <p:sldId id="1262" r:id="rId12"/>
    <p:sldId id="278" r:id="rId13"/>
    <p:sldId id="1195" r:id="rId14"/>
    <p:sldId id="1172" r:id="rId15"/>
    <p:sldId id="1323" r:id="rId16"/>
    <p:sldId id="1326" r:id="rId17"/>
    <p:sldId id="1192" r:id="rId18"/>
    <p:sldId id="1222" r:id="rId19"/>
    <p:sldId id="1261" r:id="rId20"/>
    <p:sldId id="360" r:id="rId21"/>
    <p:sldId id="1267" r:id="rId22"/>
    <p:sldId id="370" r:id="rId23"/>
    <p:sldId id="1144" r:id="rId24"/>
    <p:sldId id="364" r:id="rId25"/>
    <p:sldId id="362" r:id="rId26"/>
    <p:sldId id="1324" r:id="rId27"/>
    <p:sldId id="292" r:id="rId28"/>
    <p:sldId id="372" r:id="rId29"/>
    <p:sldId id="1330" r:id="rId30"/>
    <p:sldId id="365" r:id="rId31"/>
    <p:sldId id="1318" r:id="rId32"/>
    <p:sldId id="1178" r:id="rId33"/>
    <p:sldId id="264" r:id="rId34"/>
    <p:sldId id="1301" r:id="rId35"/>
    <p:sldId id="1316" r:id="rId36"/>
    <p:sldId id="267" r:id="rId37"/>
    <p:sldId id="1331" r:id="rId38"/>
    <p:sldId id="1305" r:id="rId39"/>
    <p:sldId id="1315" r:id="rId40"/>
    <p:sldId id="1313" r:id="rId41"/>
    <p:sldId id="1277" r:id="rId42"/>
    <p:sldId id="1327" r:id="rId43"/>
    <p:sldId id="1254" r:id="rId44"/>
    <p:sldId id="1268" r:id="rId45"/>
    <p:sldId id="1181" r:id="rId46"/>
    <p:sldId id="1279" r:id="rId47"/>
    <p:sldId id="1281" r:id="rId48"/>
    <p:sldId id="1183" r:id="rId49"/>
    <p:sldId id="1284" r:id="rId50"/>
    <p:sldId id="1204" r:id="rId51"/>
    <p:sldId id="1285" r:id="rId52"/>
    <p:sldId id="1286" r:id="rId53"/>
    <p:sldId id="1289" r:id="rId54"/>
    <p:sldId id="337" r:id="rId55"/>
    <p:sldId id="1290" r:id="rId56"/>
    <p:sldId id="339" r:id="rId57"/>
    <p:sldId id="1207" r:id="rId58"/>
    <p:sldId id="1194" r:id="rId59"/>
    <p:sldId id="1319" r:id="rId60"/>
    <p:sldId id="1314" r:id="rId61"/>
    <p:sldId id="1072" r:id="rId62"/>
    <p:sldId id="1298" r:id="rId63"/>
    <p:sldId id="311" r:id="rId64"/>
    <p:sldId id="1231" r:id="rId65"/>
    <p:sldId id="1295" r:id="rId66"/>
    <p:sldId id="1325" r:id="rId67"/>
    <p:sldId id="1264" r:id="rId68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065B60-68B2-033C-0531-4C24429BD042}" name="Cullen, Shannon (DESE)" initials="CS(" userId="S::Shannon.Cullen@mass.gov::6b1ad6a8-5818-44b3-9274-ccefbf22d13d" providerId="AD"/>
  <p188:author id="{2DDAB86A-D521-A4F8-DC3C-FF0AD3E217C3}" name="Zalk, Jodie (DESE)" initials="JZ" userId="S::Jodie.L.Zalk@mass.gov::e1452584-4588-4fe8-8e76-c634323654f0" providerId="AD"/>
  <p188:author id="{D2B726C1-6B67-7C9B-17B0-EF1B90BE53D0}" name="Pelychaty, Robert (DESE)" initials="P(" userId="S::robert.pelychaty@mass.gov::4b7f82dc-9b90-4364-a63e-8be2ecd61eb5" providerId="AD"/>
  <p188:author id="{D7C264F7-7DD7-2006-D813-B710073AC89F}" name="Pelychaty, Robert (DESE)" initials="RP" userId="S::Robert.Pelychaty@mass.gov::4b7f82dc-9b90-4364-a63e-8be2ecd61eb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lz" initials="j" lastIdx="10" clrIdx="0"/>
  <p:cmAuthor id="1" name="bkelly" initials="bkelly" lastIdx="11" clrIdx="1"/>
  <p:cmAuthor id="2" name="Kenny Taylor EXTERNAL" initials="KTE" lastIdx="15" clrIdx="2">
    <p:extLst>
      <p:ext uri="{19B8F6BF-5375-455C-9EA6-DF929625EA0E}">
        <p15:presenceInfo xmlns:p15="http://schemas.microsoft.com/office/powerpoint/2012/main" userId="Kenny Taylor EXTERNAL" providerId="None"/>
      </p:ext>
    </p:extLst>
  </p:cmAuthor>
  <p:cmAuthor id="3" name="Zalk, Jodie" initials="ZJ" lastIdx="38" clrIdx="3">
    <p:extLst>
      <p:ext uri="{19B8F6BF-5375-455C-9EA6-DF929625EA0E}">
        <p15:presenceInfo xmlns:p15="http://schemas.microsoft.com/office/powerpoint/2012/main" userId="Zalk, Jodie" providerId="None"/>
      </p:ext>
    </p:extLst>
  </p:cmAuthor>
  <p:cmAuthor id="4" name="Pennington, Elizabeth" initials="PE" lastIdx="1" clrIdx="4">
    <p:extLst>
      <p:ext uri="{19B8F6BF-5375-455C-9EA6-DF929625EA0E}">
        <p15:presenceInfo xmlns:p15="http://schemas.microsoft.com/office/powerpoint/2012/main" userId="S::Elizabeth.Pennington@pearson.com::e28ec3e6-d01a-48d6-ac9b-0d88e5d6f329" providerId="AD"/>
      </p:ext>
    </p:extLst>
  </p:cmAuthor>
  <p:cmAuthor id="5" name="Fickes, Robert" initials="FR" lastIdx="60" clrIdx="5">
    <p:extLst>
      <p:ext uri="{19B8F6BF-5375-455C-9EA6-DF929625EA0E}">
        <p15:presenceInfo xmlns:p15="http://schemas.microsoft.com/office/powerpoint/2012/main" userId="S::Robert.Fickes@pearson.com::487722c4-2233-4d12-9c34-d0a002179c4c" providerId="AD"/>
      </p:ext>
    </p:extLst>
  </p:cmAuthor>
  <p:cmAuthor id="6" name="Cullen, Shannon (DESE)" initials="CS(" lastIdx="12" clrIdx="6">
    <p:extLst>
      <p:ext uri="{19B8F6BF-5375-455C-9EA6-DF929625EA0E}">
        <p15:presenceInfo xmlns:p15="http://schemas.microsoft.com/office/powerpoint/2012/main" userId="S::shannon.cullen@doe.mass.edu::6b1ad6a8-5818-44b3-9274-ccefbf22d13d" providerId="AD"/>
      </p:ext>
    </p:extLst>
  </p:cmAuthor>
  <p:cmAuthor id="7" name="Zalk, Jodie (DESE)" initials="ZJ(" lastIdx="21" clrIdx="7">
    <p:extLst>
      <p:ext uri="{19B8F6BF-5375-455C-9EA6-DF929625EA0E}">
        <p15:presenceInfo xmlns:p15="http://schemas.microsoft.com/office/powerpoint/2012/main" userId="S::JZalk@doe.mass.edu::e1452584-4588-4fe8-8e76-c634323654f0" providerId="AD"/>
      </p:ext>
    </p:extLst>
  </p:cmAuthor>
  <p:cmAuthor id="8" name="Cullen, Shannon (DESE)" initials="CS( [2]" lastIdx="127" clrIdx="8">
    <p:extLst>
      <p:ext uri="{19B8F6BF-5375-455C-9EA6-DF929625EA0E}">
        <p15:presenceInfo xmlns:p15="http://schemas.microsoft.com/office/powerpoint/2012/main" userId="S::Shannon.Cullen@mass.gov::6b1ad6a8-5818-44b3-9274-ccefbf22d13d" providerId="AD"/>
      </p:ext>
    </p:extLst>
  </p:cmAuthor>
  <p:cmAuthor id="9" name="Kelley, R. Scott (DESE)" initials="KRS(" lastIdx="16" clrIdx="9">
    <p:extLst>
      <p:ext uri="{19B8F6BF-5375-455C-9EA6-DF929625EA0E}">
        <p15:presenceInfo xmlns:p15="http://schemas.microsoft.com/office/powerpoint/2012/main" userId="S::R.Scott.Kelley@mass.gov::94781df7-8020-4319-920c-b88462c06ab3" providerId="AD"/>
      </p:ext>
    </p:extLst>
  </p:cmAuthor>
  <p:cmAuthor id="10" name="Zalk, Jodie (DESE)" initials="ZJ( [2]" lastIdx="86" clrIdx="10">
    <p:extLst>
      <p:ext uri="{19B8F6BF-5375-455C-9EA6-DF929625EA0E}">
        <p15:presenceInfo xmlns:p15="http://schemas.microsoft.com/office/powerpoint/2012/main" userId="S::Jodie.L.Zalk@mass.gov::e1452584-4588-4fe8-8e76-c634323654f0" providerId="AD"/>
      </p:ext>
    </p:extLst>
  </p:cmAuthor>
  <p:cmAuthor id="11" name="Tompkins, Andrea" initials="TA" lastIdx="11" clrIdx="11">
    <p:extLst>
      <p:ext uri="{19B8F6BF-5375-455C-9EA6-DF929625EA0E}">
        <p15:presenceInfo xmlns:p15="http://schemas.microsoft.com/office/powerpoint/2012/main" userId="S::andrea.tompkins@pearson.com::6ae2736e-5b24-4af4-98bc-79ca7a9e3fa8" providerId="AD"/>
      </p:ext>
    </p:extLst>
  </p:cmAuthor>
  <p:cmAuthor id="12" name="Whitney Woods" initials="WW" lastIdx="2" clrIdx="12">
    <p:extLst>
      <p:ext uri="{19B8F6BF-5375-455C-9EA6-DF929625EA0E}">
        <p15:presenceInfo xmlns:p15="http://schemas.microsoft.com/office/powerpoint/2012/main" userId="S::whitney.woods@pearson.com::38c549b7-54d6-4a1e-b2f6-c31572cbe78b" providerId="AD"/>
      </p:ext>
    </p:extLst>
  </p:cmAuthor>
  <p:cmAuthor id="13" name="Joseph Henkelman" initials="JH" lastIdx="5" clrIdx="13">
    <p:extLst>
      <p:ext uri="{19B8F6BF-5375-455C-9EA6-DF929625EA0E}">
        <p15:presenceInfo xmlns:p15="http://schemas.microsoft.com/office/powerpoint/2012/main" userId="S::Joseph.Henkelman@pearson.com::e82eaec1-b45c-47cd-b767-52b36deebf6c" providerId="AD"/>
      </p:ext>
    </p:extLst>
  </p:cmAuthor>
  <p:cmAuthor id="14" name="Scott Kelley" initials="sk" lastIdx="4" clrIdx="14">
    <p:extLst>
      <p:ext uri="{19B8F6BF-5375-455C-9EA6-DF929625EA0E}">
        <p15:presenceInfo xmlns:p15="http://schemas.microsoft.com/office/powerpoint/2012/main" userId="Scott Kelley" providerId="None"/>
      </p:ext>
    </p:extLst>
  </p:cmAuthor>
  <p:cmAuthor id="15" name="Holly Woodruff" initials="HW" lastIdx="3" clrIdx="15">
    <p:extLst>
      <p:ext uri="{19B8F6BF-5375-455C-9EA6-DF929625EA0E}">
        <p15:presenceInfo xmlns:p15="http://schemas.microsoft.com/office/powerpoint/2012/main" userId="S::holly.woodruff@pearson.com::bd40664c-d0f9-47f6-9555-8f1bf1ec3b14" providerId="AD"/>
      </p:ext>
    </p:extLst>
  </p:cmAuthor>
  <p:cmAuthor id="16" name="Pelychaty, Robert (DESE)" initials="P(" lastIdx="2" clrIdx="16">
    <p:extLst>
      <p:ext uri="{19B8F6BF-5375-455C-9EA6-DF929625EA0E}">
        <p15:presenceInfo xmlns:p15="http://schemas.microsoft.com/office/powerpoint/2012/main" userId="S::robert.pelychaty@mass.gov::4b7f82dc-9b90-4364-a63e-8be2ecd61e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47B6"/>
    <a:srgbClr val="0563C1"/>
    <a:srgbClr val="101D35"/>
    <a:srgbClr val="000000"/>
    <a:srgbClr val="203B6A"/>
    <a:srgbClr val="A18557"/>
    <a:srgbClr val="F9F9FA"/>
    <a:srgbClr val="FFFFFF"/>
    <a:srgbClr val="F9F9F9"/>
    <a:srgbClr val="FAF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E52FAA-3EE5-49A0-2DD2-C5359FCCA7C9}" v="9" dt="2024-09-05T19:51:30.019"/>
    <p1510:client id="{5FAC88A9-42E8-4130-AA2E-50273D2F1161}" v="1" dt="2024-09-04T18:47:31.5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notesMaster" Target="notesMasters/notesMaster1.xml"/><Relationship Id="rId77" Type="http://schemas.microsoft.com/office/2018/10/relationships/authors" Target="author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microsoft.com/office/2015/10/relationships/revisionInfo" Target="revisionInfo.xml"/><Relationship Id="rId7" Type="http://schemas.openxmlformats.org/officeDocument/2006/relationships/slide" Target="slides/slide2.xml"/><Relationship Id="rId71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EFB3B8-40CA-439F-97EE-B05FDFEE2F0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63D6A7-BF5B-42F2-8E0D-F50297828F40}">
      <dgm:prSet phldrT="[Text]" custT="1"/>
      <dgm:spPr/>
      <dgm:t>
        <a:bodyPr/>
        <a:lstStyle/>
        <a:p>
          <a:r>
            <a:rPr lang="en-US" sz="2000" b="1">
              <a:latin typeface="Arial" panose="020B0604020202020204" pitchFamily="34" charset="0"/>
              <a:cs typeface="Arial" panose="020B0604020202020204" pitchFamily="34" charset="0"/>
            </a:rPr>
            <a:t>Early September 2024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0"/>
              </a:ext>
            </a:extLst>
          </dgm14:cNvPr>
        </a:ext>
      </dgm:extLst>
    </dgm:pt>
    <dgm:pt modelId="{9543EFFA-E497-407B-A174-155F1F9F6BDD}" type="parTrans" cxnId="{76B9229A-7334-4576-8A99-F2067161207F}">
      <dgm:prSet/>
      <dgm:spPr/>
      <dgm:t>
        <a:bodyPr/>
        <a:lstStyle/>
        <a:p>
          <a:endParaRPr lang="en-US"/>
        </a:p>
      </dgm:t>
    </dgm:pt>
    <dgm:pt modelId="{F78F0CA0-1A34-474D-A37B-3B51E725DAC5}" type="sibTrans" cxnId="{76B9229A-7334-4576-8A99-F2067161207F}">
      <dgm:prSet/>
      <dgm:spPr/>
      <dgm:t>
        <a:bodyPr/>
        <a:lstStyle/>
        <a:p>
          <a:endParaRPr lang="en-US"/>
        </a:p>
      </dgm:t>
    </dgm:pt>
    <dgm:pt modelId="{64E37092-3093-4051-BAF6-3308FB1B586D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(Ongoing) Read biweekly Student Assessment Updates. </a:t>
          </a:r>
        </a:p>
      </dgm:t>
    </dgm:pt>
    <dgm:pt modelId="{D1950554-12A3-4217-BEAF-5164ED47A080}" type="parTrans" cxnId="{10BF0AE0-745F-4242-A2AD-75CED21C5C82}">
      <dgm:prSet/>
      <dgm:spPr/>
      <dgm:t>
        <a:bodyPr/>
        <a:lstStyle/>
        <a:p>
          <a:endParaRPr lang="en-US"/>
        </a:p>
      </dgm:t>
    </dgm:pt>
    <dgm:pt modelId="{65C99F1C-EFBB-476B-A037-9685F04CEB5C}" type="sibTrans" cxnId="{10BF0AE0-745F-4242-A2AD-75CED21C5C82}">
      <dgm:prSet/>
      <dgm:spPr/>
      <dgm:t>
        <a:bodyPr/>
        <a:lstStyle/>
        <a:p>
          <a:endParaRPr lang="en-US"/>
        </a:p>
      </dgm:t>
    </dgm:pt>
    <dgm:pt modelId="{BF2085B9-47C4-4660-864C-0F1FC5334300}">
      <dgm:prSet phldrT="[Text]" custT="1"/>
      <dgm:spPr/>
      <dgm:t>
        <a:bodyPr/>
        <a:lstStyle/>
        <a:p>
          <a:r>
            <a:rPr lang="en-US" sz="2000" b="1">
              <a:latin typeface="Arial" panose="020B0604020202020204" pitchFamily="34" charset="0"/>
              <a:cs typeface="Arial" panose="020B0604020202020204" pitchFamily="34" charset="0"/>
            </a:rPr>
            <a:t>Mid- to Late-September</a:t>
          </a:r>
        </a:p>
      </dgm:t>
    </dgm:pt>
    <dgm:pt modelId="{140B26C8-3E94-472D-AA9A-5E95997C7D92}" type="parTrans" cxnId="{CA6C730E-CFC3-456D-9106-1B3EF78FFD2E}">
      <dgm:prSet/>
      <dgm:spPr/>
      <dgm:t>
        <a:bodyPr/>
        <a:lstStyle/>
        <a:p>
          <a:endParaRPr lang="en-US"/>
        </a:p>
      </dgm:t>
    </dgm:pt>
    <dgm:pt modelId="{FB8AE374-EFE9-4EAD-8EBA-9C2B58EAF7CA}" type="sibTrans" cxnId="{CA6C730E-CFC3-456D-9106-1B3EF78FFD2E}">
      <dgm:prSet/>
      <dgm:spPr/>
      <dgm:t>
        <a:bodyPr/>
        <a:lstStyle/>
        <a:p>
          <a:endParaRPr lang="en-US"/>
        </a:p>
      </dgm:t>
    </dgm:pt>
    <dgm:pt modelId="{5D005010-2DAC-43A2-A2C4-7D8C5B7122A1}">
      <dgm:prSet phldrT="[Text]" custT="1"/>
      <dgm:spPr/>
      <dgm:t>
        <a:bodyPr/>
        <a:lstStyle/>
        <a:p>
          <a:pPr>
            <a:buFont typeface="+mj-lt"/>
            <a:buAutoNum type="arabicPeriod" startAt="6"/>
          </a:pPr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Update user accounts in PAN and create additional accounts. </a:t>
          </a:r>
        </a:p>
      </dgm:t>
    </dgm:pt>
    <dgm:pt modelId="{56ED169B-04F6-4E8F-BBA7-201D9782F31A}" type="parTrans" cxnId="{994AD29F-9DFA-46F5-A955-831E1C593FBB}">
      <dgm:prSet/>
      <dgm:spPr/>
      <dgm:t>
        <a:bodyPr/>
        <a:lstStyle/>
        <a:p>
          <a:endParaRPr lang="en-US"/>
        </a:p>
      </dgm:t>
    </dgm:pt>
    <dgm:pt modelId="{FEDD5DCA-303A-49EA-AB09-C10B6FA9A8C7}" type="sibTrans" cxnId="{994AD29F-9DFA-46F5-A955-831E1C593FBB}">
      <dgm:prSet/>
      <dgm:spPr/>
      <dgm:t>
        <a:bodyPr/>
        <a:lstStyle/>
        <a:p>
          <a:endParaRPr lang="en-US"/>
        </a:p>
      </dgm:t>
    </dgm:pt>
    <dgm:pt modelId="{467B61B1-B403-45B1-85A0-6F1A2273CE72}">
      <dgm:prSet phldrT="[Text]" custT="1"/>
      <dgm:spPr/>
      <dgm:t>
        <a:bodyPr/>
        <a:lstStyle/>
        <a:p>
          <a:r>
            <a:rPr lang="en-US" sz="2000" b="1">
              <a:latin typeface="Arial" panose="020B0604020202020204" pitchFamily="34" charset="0"/>
              <a:cs typeface="Arial" panose="020B0604020202020204" pitchFamily="34" charset="0"/>
            </a:rPr>
            <a:t>At least 2 weeks before testing</a:t>
          </a:r>
        </a:p>
      </dgm:t>
    </dgm:pt>
    <dgm:pt modelId="{DB340A8C-B1C5-425F-AFA4-B9434C27852C}" type="parTrans" cxnId="{8799259D-B400-4038-9C13-32CD22B0E82A}">
      <dgm:prSet/>
      <dgm:spPr/>
      <dgm:t>
        <a:bodyPr/>
        <a:lstStyle/>
        <a:p>
          <a:endParaRPr lang="en-US"/>
        </a:p>
      </dgm:t>
    </dgm:pt>
    <dgm:pt modelId="{5291E6EF-F7BB-49C8-AD0E-935F84B224A6}" type="sibTrans" cxnId="{8799259D-B400-4038-9C13-32CD22B0E82A}">
      <dgm:prSet/>
      <dgm:spPr/>
      <dgm:t>
        <a:bodyPr/>
        <a:lstStyle/>
        <a:p>
          <a:endParaRPr lang="en-US"/>
        </a:p>
      </dgm:t>
    </dgm:pt>
    <dgm:pt modelId="{B04EB0F1-1AB3-4862-BF04-9DF5FA705637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Establish a communication plan with the test administration team. </a:t>
          </a:r>
        </a:p>
      </dgm:t>
    </dgm:pt>
    <dgm:pt modelId="{A0CBBB6A-DF98-43EA-9B1A-5CEF2A8EAC0A}" type="sibTrans" cxnId="{DB0572FE-85EC-4775-B68C-33880AE6589B}">
      <dgm:prSet/>
      <dgm:spPr/>
      <dgm:t>
        <a:bodyPr/>
        <a:lstStyle/>
        <a:p>
          <a:endParaRPr lang="en-US"/>
        </a:p>
      </dgm:t>
    </dgm:pt>
    <dgm:pt modelId="{ADB16572-368B-4BA5-AB32-4D7D7A95CCD2}" type="parTrans" cxnId="{DB0572FE-85EC-4775-B68C-33880AE6589B}">
      <dgm:prSet/>
      <dgm:spPr/>
      <dgm:t>
        <a:bodyPr/>
        <a:lstStyle/>
        <a:p>
          <a:endParaRPr lang="en-US"/>
        </a:p>
      </dgm:t>
    </dgm:pt>
    <dgm:pt modelId="{29922D4A-2A94-410A-BDEB-D2BC899B3F33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Become familiar with CBT components.</a:t>
          </a:r>
        </a:p>
      </dgm:t>
    </dgm:pt>
    <dgm:pt modelId="{EECD656A-066F-4375-A696-F789E00124E7}" type="parTrans" cxnId="{79A099D2-9C74-4CEF-A379-2589EB55A506}">
      <dgm:prSet/>
      <dgm:spPr/>
      <dgm:t>
        <a:bodyPr/>
        <a:lstStyle/>
        <a:p>
          <a:endParaRPr lang="en-US"/>
        </a:p>
      </dgm:t>
    </dgm:pt>
    <dgm:pt modelId="{B667D39C-683D-4A47-B826-B9E32B3156E8}" type="sibTrans" cxnId="{79A099D2-9C74-4CEF-A379-2589EB55A506}">
      <dgm:prSet/>
      <dgm:spPr/>
      <dgm:t>
        <a:bodyPr/>
        <a:lstStyle/>
        <a:p>
          <a:endParaRPr lang="en-US"/>
        </a:p>
      </dgm:t>
    </dgm:pt>
    <dgm:pt modelId="{EB2DF525-0F9B-4173-9297-453B3672A5A0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Identify the school test administration team. </a:t>
          </a:r>
        </a:p>
      </dgm:t>
    </dgm:pt>
    <dgm:pt modelId="{230249DA-EC29-4828-BBBD-6332801692E9}" type="parTrans" cxnId="{9F36D62C-3668-4AA9-B664-96F89AF2E9DB}">
      <dgm:prSet/>
      <dgm:spPr/>
      <dgm:t>
        <a:bodyPr/>
        <a:lstStyle/>
        <a:p>
          <a:endParaRPr lang="en-US"/>
        </a:p>
      </dgm:t>
    </dgm:pt>
    <dgm:pt modelId="{A30272A8-F447-4F78-9FF6-5B9F966C1691}" type="sibTrans" cxnId="{9F36D62C-3668-4AA9-B664-96F89AF2E9DB}">
      <dgm:prSet/>
      <dgm:spPr/>
      <dgm:t>
        <a:bodyPr/>
        <a:lstStyle/>
        <a:p>
          <a:endParaRPr lang="en-US"/>
        </a:p>
      </dgm:t>
    </dgm:pt>
    <dgm:pt modelId="{B96B9476-25D5-4B74-8A24-54D58E13D06A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Update contact info with DESE. </a:t>
          </a:r>
        </a:p>
      </dgm:t>
    </dgm:pt>
    <dgm:pt modelId="{68350222-038F-4C08-99AD-3EAA457F6E4D}" type="parTrans" cxnId="{E7F3AD0E-D468-4018-8B9F-A8A12E13FB72}">
      <dgm:prSet/>
      <dgm:spPr/>
      <dgm:t>
        <a:bodyPr/>
        <a:lstStyle/>
        <a:p>
          <a:endParaRPr lang="en-US"/>
        </a:p>
      </dgm:t>
    </dgm:pt>
    <dgm:pt modelId="{57B21B8C-DEA0-4578-8C5E-87978BBAC696}" type="sibTrans" cxnId="{E7F3AD0E-D468-4018-8B9F-A8A12E13FB72}">
      <dgm:prSet/>
      <dgm:spPr/>
      <dgm:t>
        <a:bodyPr/>
        <a:lstStyle/>
        <a:p>
          <a:endParaRPr lang="en-US"/>
        </a:p>
      </dgm:t>
    </dgm:pt>
    <dgm:pt modelId="{AA86E621-3674-4E7D-9567-08FA3AE8E02C}">
      <dgm:prSet phldrT="[Text]" custT="1"/>
      <dgm:spPr/>
      <dgm:t>
        <a:bodyPr/>
        <a:lstStyle/>
        <a:p>
          <a:pPr>
            <a:buFont typeface="+mj-lt"/>
            <a:buAutoNum type="arabicPeriod" startAt="6"/>
          </a:pPr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Meet with the technology coordinator, who will review the tech specs and prepare the school’s infrastructure. </a:t>
          </a:r>
        </a:p>
      </dgm:t>
    </dgm:pt>
    <dgm:pt modelId="{F95D5CB9-904B-4ADB-A14E-41C02B192AAF}" type="parTrans" cxnId="{70B11505-286C-451A-832E-9F38A4D78C64}">
      <dgm:prSet/>
      <dgm:spPr/>
      <dgm:t>
        <a:bodyPr/>
        <a:lstStyle/>
        <a:p>
          <a:endParaRPr lang="en-US"/>
        </a:p>
      </dgm:t>
    </dgm:pt>
    <dgm:pt modelId="{818DEED1-A4BE-43EF-8FE2-DC4618E13F5F}" type="sibTrans" cxnId="{70B11505-286C-451A-832E-9F38A4D78C64}">
      <dgm:prSet/>
      <dgm:spPr/>
      <dgm:t>
        <a:bodyPr/>
        <a:lstStyle/>
        <a:p>
          <a:endParaRPr lang="en-US"/>
        </a:p>
      </dgm:t>
    </dgm:pt>
    <dgm:pt modelId="{B2FD3903-8D74-4AF2-B5C5-9028EC7E7409}">
      <dgm:prSet phldrT="[Text]" custT="1"/>
      <dgm:spPr/>
      <dgm:t>
        <a:bodyPr/>
        <a:lstStyle/>
        <a:p>
          <a:pPr>
            <a:buFont typeface="+mj-lt"/>
            <a:buAutoNum type="arabicPeriod" startAt="6"/>
          </a:pPr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Plan for accessibility features and accommodations. </a:t>
          </a:r>
        </a:p>
      </dgm:t>
    </dgm:pt>
    <dgm:pt modelId="{1BD3E435-91F1-4327-9609-BB2B95EF6F6C}" type="parTrans" cxnId="{61C2F411-5283-439F-AF33-642E73F45EE2}">
      <dgm:prSet/>
      <dgm:spPr/>
      <dgm:t>
        <a:bodyPr/>
        <a:lstStyle/>
        <a:p>
          <a:endParaRPr lang="en-US"/>
        </a:p>
      </dgm:t>
    </dgm:pt>
    <dgm:pt modelId="{B1A6493D-A523-4469-A6B5-77485F0D4CBA}" type="sibTrans" cxnId="{61C2F411-5283-439F-AF33-642E73F45EE2}">
      <dgm:prSet/>
      <dgm:spPr/>
      <dgm:t>
        <a:bodyPr/>
        <a:lstStyle/>
        <a:p>
          <a:endParaRPr lang="en-US"/>
        </a:p>
      </dgm:t>
    </dgm:pt>
    <dgm:pt modelId="{78E15EB2-89B5-43EA-87CD-A26786D0B595}">
      <dgm:prSet phldrT="[Text]" custT="1"/>
      <dgm:spPr/>
      <dgm:t>
        <a:bodyPr/>
        <a:lstStyle/>
        <a:p>
          <a:pPr>
            <a:buFont typeface="+mj-lt"/>
            <a:buAutoNum type="arabicPeriod" startAt="6"/>
          </a:pPr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Complete the SR/PNP. </a:t>
          </a:r>
        </a:p>
      </dgm:t>
    </dgm:pt>
    <dgm:pt modelId="{580B137E-E3CD-4CCB-8A9D-65CF6FF810B8}" type="parTrans" cxnId="{673CFFEB-8B6D-4BEE-814D-B8095E2B6D74}">
      <dgm:prSet/>
      <dgm:spPr/>
      <dgm:t>
        <a:bodyPr/>
        <a:lstStyle/>
        <a:p>
          <a:endParaRPr lang="en-US"/>
        </a:p>
      </dgm:t>
    </dgm:pt>
    <dgm:pt modelId="{7C3B486A-B2EB-4179-A59D-9712294A207D}" type="sibTrans" cxnId="{673CFFEB-8B6D-4BEE-814D-B8095E2B6D74}">
      <dgm:prSet/>
      <dgm:spPr/>
      <dgm:t>
        <a:bodyPr/>
        <a:lstStyle/>
        <a:p>
          <a:endParaRPr lang="en-US"/>
        </a:p>
      </dgm:t>
    </dgm:pt>
    <dgm:pt modelId="{C163E6A9-583C-4B2C-B1B7-964A6AB70363}">
      <dgm:prSet phldrT="[Text]" custT="1"/>
      <dgm:spPr/>
      <dgm:t>
        <a:bodyPr/>
        <a:lstStyle/>
        <a:p>
          <a:pPr>
            <a:buFont typeface="+mj-lt"/>
            <a:buAutoNum type="arabicPeriod" startAt="11"/>
          </a:pP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 Run App Check and conduct     an Infrastructure Trial and/or </a:t>
          </a:r>
          <a:r>
            <a:rPr lang="en-US" sz="2000" kern="1200">
              <a:solidFill>
                <a:srgbClr val="203B6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Preliminary</a:t>
          </a: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 System Test.</a:t>
          </a:r>
        </a:p>
      </dgm:t>
    </dgm:pt>
    <dgm:pt modelId="{CB62BAF8-BD0A-498A-965E-D0110A4D8190}" type="parTrans" cxnId="{2C0C877E-C065-4DF1-8BB6-089F592B5F38}">
      <dgm:prSet/>
      <dgm:spPr/>
      <dgm:t>
        <a:bodyPr/>
        <a:lstStyle/>
        <a:p>
          <a:endParaRPr lang="en-US"/>
        </a:p>
      </dgm:t>
    </dgm:pt>
    <dgm:pt modelId="{CF0535EF-4E16-46B5-B8F4-3D105D85ED6B}" type="sibTrans" cxnId="{2C0C877E-C065-4DF1-8BB6-089F592B5F38}">
      <dgm:prSet/>
      <dgm:spPr/>
      <dgm:t>
        <a:bodyPr/>
        <a:lstStyle/>
        <a:p>
          <a:endParaRPr lang="en-US"/>
        </a:p>
      </dgm:t>
    </dgm:pt>
    <dgm:pt modelId="{35F7AFD3-B139-4429-9CEB-2EDA42D2C4F6}">
      <dgm:prSet phldrT="[Text]" custT="1"/>
      <dgm:spPr/>
      <dgm:t>
        <a:bodyPr/>
        <a:lstStyle/>
        <a:p>
          <a:pPr>
            <a:buFont typeface="+mj-lt"/>
            <a:buAutoNum type="arabicPeriod" startAt="11"/>
          </a:pP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Train test administrators in      protocols and security requirements.</a:t>
          </a:r>
        </a:p>
      </dgm:t>
    </dgm:pt>
    <dgm:pt modelId="{47A5B867-6133-4FF4-A044-18669524D0CC}" type="parTrans" cxnId="{138C0696-5127-4D3B-9B88-E0C5C4307D97}">
      <dgm:prSet/>
      <dgm:spPr/>
      <dgm:t>
        <a:bodyPr/>
        <a:lstStyle/>
        <a:p>
          <a:endParaRPr lang="en-US"/>
        </a:p>
      </dgm:t>
    </dgm:pt>
    <dgm:pt modelId="{CCD345BD-B28E-403F-9693-BF0146B92B44}" type="sibTrans" cxnId="{138C0696-5127-4D3B-9B88-E0C5C4307D97}">
      <dgm:prSet/>
      <dgm:spPr/>
      <dgm:t>
        <a:bodyPr/>
        <a:lstStyle/>
        <a:p>
          <a:endParaRPr lang="en-US"/>
        </a:p>
      </dgm:t>
    </dgm:pt>
    <dgm:pt modelId="{666FA4DA-8672-4983-9050-D45766D954A7}">
      <dgm:prSet phldrT="[Text]" custT="1"/>
      <dgm:spPr/>
      <dgm:t>
        <a:bodyPr/>
        <a:lstStyle/>
        <a:p>
          <a:pPr>
            <a:buFont typeface="+mj-lt"/>
            <a:buAutoNum type="arabicPeriod" startAt="11"/>
          </a:pP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 Review instructions in the Principal’s Administration Manual. </a:t>
          </a:r>
        </a:p>
      </dgm:t>
    </dgm:pt>
    <dgm:pt modelId="{679DC746-4EE9-496E-AE1F-FD10ECC69EA1}" type="parTrans" cxnId="{01EB34C7-832E-44D0-A038-B3FA5DD67F29}">
      <dgm:prSet/>
      <dgm:spPr/>
      <dgm:t>
        <a:bodyPr/>
        <a:lstStyle/>
        <a:p>
          <a:endParaRPr lang="en-US"/>
        </a:p>
      </dgm:t>
    </dgm:pt>
    <dgm:pt modelId="{F8EFC833-2932-4937-B39E-1F9D555485E4}" type="sibTrans" cxnId="{01EB34C7-832E-44D0-A038-B3FA5DD67F29}">
      <dgm:prSet/>
      <dgm:spPr/>
      <dgm:t>
        <a:bodyPr/>
        <a:lstStyle/>
        <a:p>
          <a:endParaRPr lang="en-US"/>
        </a:p>
      </dgm:t>
    </dgm:pt>
    <dgm:pt modelId="{B5F74330-BDAA-4FB4-9DC4-C243DA834E2D}">
      <dgm:prSet phldrT="[Text]" custT="1"/>
      <dgm:spPr/>
      <dgm:t>
        <a:bodyPr/>
        <a:lstStyle/>
        <a:p>
          <a:pPr>
            <a:buFont typeface="+mj-lt"/>
            <a:buAutoNum type="arabicPeriod" startAt="11"/>
          </a:pP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 Prepare devices and materials.</a:t>
          </a:r>
        </a:p>
      </dgm:t>
    </dgm:pt>
    <dgm:pt modelId="{5F5B0393-8972-44FC-9CC3-21C3CB9F2A5D}" type="parTrans" cxnId="{6A7A82E4-D765-49E3-93A9-980C11C91F0B}">
      <dgm:prSet/>
      <dgm:spPr/>
      <dgm:t>
        <a:bodyPr/>
        <a:lstStyle/>
        <a:p>
          <a:endParaRPr lang="en-US"/>
        </a:p>
      </dgm:t>
    </dgm:pt>
    <dgm:pt modelId="{20FC5D57-B79D-4810-864E-E7D5E6B043EF}" type="sibTrans" cxnId="{6A7A82E4-D765-49E3-93A9-980C11C91F0B}">
      <dgm:prSet/>
      <dgm:spPr/>
      <dgm:t>
        <a:bodyPr/>
        <a:lstStyle/>
        <a:p>
          <a:endParaRPr lang="en-US"/>
        </a:p>
      </dgm:t>
    </dgm:pt>
    <dgm:pt modelId="{9E7CFBA9-38EE-465A-9575-D431222EE170}">
      <dgm:prSet phldrT="[Text]" custT="1"/>
      <dgm:spPr/>
      <dgm:t>
        <a:bodyPr/>
        <a:lstStyle/>
        <a:p>
          <a:pPr>
            <a:buFont typeface="+mj-lt"/>
            <a:buAutoNum type="arabicPeriod" startAt="6"/>
          </a:pPr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View online modules and participate in training sessions. </a:t>
          </a:r>
        </a:p>
      </dgm:t>
    </dgm:pt>
    <dgm:pt modelId="{5D67CF75-1237-42D5-832B-8782C0FC2411}" type="sibTrans" cxnId="{E328773F-FA2B-4424-94DF-F37B044A5FEC}">
      <dgm:prSet/>
      <dgm:spPr/>
      <dgm:t>
        <a:bodyPr/>
        <a:lstStyle/>
        <a:p>
          <a:endParaRPr lang="en-US"/>
        </a:p>
      </dgm:t>
    </dgm:pt>
    <dgm:pt modelId="{28A7DDE6-3C13-4DBF-AC62-7D503F783A5A}" type="parTrans" cxnId="{E328773F-FA2B-4424-94DF-F37B044A5FEC}">
      <dgm:prSet/>
      <dgm:spPr/>
      <dgm:t>
        <a:bodyPr/>
        <a:lstStyle/>
        <a:p>
          <a:endParaRPr lang="en-US"/>
        </a:p>
      </dgm:t>
    </dgm:pt>
    <dgm:pt modelId="{7D9A67B0-BFF4-42D2-B717-3DB6020EFEB0}">
      <dgm:prSet phldrT="[Text]" custT="1"/>
      <dgm:spPr/>
      <dgm:t>
        <a:bodyPr/>
        <a:lstStyle/>
        <a:p>
          <a:pPr>
            <a:buFont typeface="+mj-lt"/>
            <a:buNone/>
          </a:pPr>
          <a:r>
            <a:rPr lang="en-US" sz="1600" kern="1200">
              <a:latin typeface="Arial" panose="020B0604020202020204" pitchFamily="34" charset="0"/>
              <a:cs typeface="Arial" panose="020B0604020202020204" pitchFamily="34" charset="0"/>
            </a:rPr>
            <a:t>	Delivered to schools one week before November retest. Available online beforehand.</a:t>
          </a:r>
        </a:p>
      </dgm:t>
    </dgm:pt>
    <dgm:pt modelId="{30DFACB5-CB39-4F6D-982D-5C2569AB199C}" type="parTrans" cxnId="{56ED8090-DF40-40E2-A826-C4FA671298F2}">
      <dgm:prSet/>
      <dgm:spPr/>
      <dgm:t>
        <a:bodyPr/>
        <a:lstStyle/>
        <a:p>
          <a:endParaRPr lang="en-US"/>
        </a:p>
      </dgm:t>
    </dgm:pt>
    <dgm:pt modelId="{3B79307C-04F8-47C8-8739-7F935D0D5865}" type="sibTrans" cxnId="{56ED8090-DF40-40E2-A826-C4FA671298F2}">
      <dgm:prSet/>
      <dgm:spPr/>
      <dgm:t>
        <a:bodyPr/>
        <a:lstStyle/>
        <a:p>
          <a:endParaRPr lang="en-US"/>
        </a:p>
      </dgm:t>
    </dgm:pt>
    <dgm:pt modelId="{55D90231-42F7-4382-97B0-B26FCEED8B99}">
      <dgm:prSet phldrT="[Text]" custT="1"/>
      <dgm:spPr/>
      <dgm:t>
        <a:bodyPr/>
        <a:lstStyle/>
        <a:p>
          <a:pPr>
            <a:buFont typeface="+mj-lt"/>
            <a:buAutoNum type="arabicPeriod" startAt="11"/>
          </a:pP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Prepare students for online testing. </a:t>
          </a:r>
        </a:p>
      </dgm:t>
    </dgm:pt>
    <dgm:pt modelId="{2A963BB6-A899-4495-A8CB-94BBCEC60302}" type="parTrans" cxnId="{F9BF33BD-98A0-4C71-9512-850B1E5F62C8}">
      <dgm:prSet/>
      <dgm:spPr/>
      <dgm:t>
        <a:bodyPr/>
        <a:lstStyle/>
        <a:p>
          <a:endParaRPr lang="en-US"/>
        </a:p>
      </dgm:t>
    </dgm:pt>
    <dgm:pt modelId="{258C81A8-D034-4252-B018-7F3909E5EA5C}" type="sibTrans" cxnId="{F9BF33BD-98A0-4C71-9512-850B1E5F62C8}">
      <dgm:prSet/>
      <dgm:spPr/>
      <dgm:t>
        <a:bodyPr/>
        <a:lstStyle/>
        <a:p>
          <a:endParaRPr lang="en-US"/>
        </a:p>
      </dgm:t>
    </dgm:pt>
    <dgm:pt modelId="{958B6679-B398-4D1A-B906-88FAEE1FEB10}" type="pres">
      <dgm:prSet presAssocID="{5AEFB3B8-40CA-439F-97EE-B05FDFEE2F03}" presName="Name0" presStyleCnt="0">
        <dgm:presLayoutVars>
          <dgm:dir/>
          <dgm:animLvl val="lvl"/>
          <dgm:resizeHandles val="exact"/>
        </dgm:presLayoutVars>
      </dgm:prSet>
      <dgm:spPr/>
    </dgm:pt>
    <dgm:pt modelId="{D67EDBD3-D1FF-46D7-9EB6-AE00D0893187}" type="pres">
      <dgm:prSet presAssocID="{B563D6A7-BF5B-42F2-8E0D-F50297828F40}" presName="composite" presStyleCnt="0"/>
      <dgm:spPr/>
    </dgm:pt>
    <dgm:pt modelId="{53F4DCE6-15AC-44EE-A5D8-90D150D39878}" type="pres">
      <dgm:prSet presAssocID="{B563D6A7-BF5B-42F2-8E0D-F50297828F40}" presName="parTx" presStyleLbl="node1" presStyleIdx="0" presStyleCnt="3" custLinFactY="-100000" custLinFactNeighborX="3257" custLinFactNeighborY="-100133">
        <dgm:presLayoutVars>
          <dgm:chMax val="0"/>
          <dgm:chPref val="0"/>
          <dgm:bulletEnabled val="1"/>
        </dgm:presLayoutVars>
      </dgm:prSet>
      <dgm:spPr/>
    </dgm:pt>
    <dgm:pt modelId="{2F947E7E-99A1-4809-B4E9-414BFD82EEED}" type="pres">
      <dgm:prSet presAssocID="{B563D6A7-BF5B-42F2-8E0D-F50297828F40}" presName="desTx" presStyleLbl="revTx" presStyleIdx="0" presStyleCnt="3" custLinFactNeighborX="10397" custLinFactNeighborY="-57547">
        <dgm:presLayoutVars>
          <dgm:bulletEnabled val="1"/>
        </dgm:presLayoutVars>
      </dgm:prSet>
      <dgm:spPr/>
    </dgm:pt>
    <dgm:pt modelId="{71B26A8D-578B-4460-9C59-53D445EAF5D7}" type="pres">
      <dgm:prSet presAssocID="{F78F0CA0-1A34-474D-A37B-3B51E725DAC5}" presName="space" presStyleCnt="0"/>
      <dgm:spPr/>
    </dgm:pt>
    <dgm:pt modelId="{D9156FB7-D98E-4733-9DBA-7E8141D35FB6}" type="pres">
      <dgm:prSet presAssocID="{BF2085B9-47C4-4660-864C-0F1FC5334300}" presName="composite" presStyleCnt="0"/>
      <dgm:spPr/>
    </dgm:pt>
    <dgm:pt modelId="{36272020-30B9-46BD-A11E-37844C5F7F47}" type="pres">
      <dgm:prSet presAssocID="{BF2085B9-47C4-4660-864C-0F1FC5334300}" presName="parTx" presStyleLbl="node1" presStyleIdx="1" presStyleCnt="3" custLinFactY="-98975" custLinFactNeighborX="3437" custLinFactNeighborY="-100000">
        <dgm:presLayoutVars>
          <dgm:chMax val="0"/>
          <dgm:chPref val="0"/>
          <dgm:bulletEnabled val="1"/>
        </dgm:presLayoutVars>
      </dgm:prSet>
      <dgm:spPr/>
    </dgm:pt>
    <dgm:pt modelId="{BD790CA9-82E9-43B2-B3BC-92100C838574}" type="pres">
      <dgm:prSet presAssocID="{BF2085B9-47C4-4660-864C-0F1FC5334300}" presName="desTx" presStyleLbl="revTx" presStyleIdx="1" presStyleCnt="3" custScaleX="113971" custLinFactNeighborX="14835" custLinFactNeighborY="-54693">
        <dgm:presLayoutVars>
          <dgm:bulletEnabled val="1"/>
        </dgm:presLayoutVars>
      </dgm:prSet>
      <dgm:spPr/>
    </dgm:pt>
    <dgm:pt modelId="{3DB4DEE5-A480-4070-AB52-42A9078C1025}" type="pres">
      <dgm:prSet presAssocID="{FB8AE374-EFE9-4EAD-8EBA-9C2B58EAF7CA}" presName="space" presStyleCnt="0"/>
      <dgm:spPr/>
    </dgm:pt>
    <dgm:pt modelId="{AAF9B5F7-3FEE-48D8-93D8-85CB9522E680}" type="pres">
      <dgm:prSet presAssocID="{467B61B1-B403-45B1-85A0-6F1A2273CE72}" presName="composite" presStyleCnt="0"/>
      <dgm:spPr/>
    </dgm:pt>
    <dgm:pt modelId="{D63279A0-8DF8-4A48-A849-5FA77A8A2F7D}" type="pres">
      <dgm:prSet presAssocID="{467B61B1-B403-45B1-85A0-6F1A2273CE72}" presName="parTx" presStyleLbl="node1" presStyleIdx="2" presStyleCnt="3" custLinFactY="-93664" custLinFactNeighborX="-561" custLinFactNeighborY="-100000">
        <dgm:presLayoutVars>
          <dgm:chMax val="0"/>
          <dgm:chPref val="0"/>
          <dgm:bulletEnabled val="1"/>
        </dgm:presLayoutVars>
      </dgm:prSet>
      <dgm:spPr/>
    </dgm:pt>
    <dgm:pt modelId="{B8F400DF-502C-4015-802A-4967AA4DFF1E}" type="pres">
      <dgm:prSet presAssocID="{467B61B1-B403-45B1-85A0-6F1A2273CE72}" presName="desTx" presStyleLbl="revTx" presStyleIdx="2" presStyleCnt="3" custScaleX="121475" custLinFactNeighborX="11661" custLinFactNeighborY="-54693">
        <dgm:presLayoutVars>
          <dgm:bulletEnabled val="1"/>
        </dgm:presLayoutVars>
      </dgm:prSet>
      <dgm:spPr/>
    </dgm:pt>
  </dgm:ptLst>
  <dgm:cxnLst>
    <dgm:cxn modelId="{56ECA501-52FC-4412-9C4A-0D84266F45FC}" type="presOf" srcId="{29922D4A-2A94-410A-BDEB-D2BC899B3F33}" destId="{2F947E7E-99A1-4809-B4E9-414BFD82EEED}" srcOrd="0" destOrd="1" presId="urn:microsoft.com/office/officeart/2005/8/layout/chevron1"/>
    <dgm:cxn modelId="{70B11505-286C-451A-832E-9F38A4D78C64}" srcId="{BF2085B9-47C4-4660-864C-0F1FC5334300}" destId="{AA86E621-3674-4E7D-9567-08FA3AE8E02C}" srcOrd="2" destOrd="0" parTransId="{F95D5CB9-904B-4ADB-A14E-41C02B192AAF}" sibTransId="{818DEED1-A4BE-43EF-8FE2-DC4618E13F5F}"/>
    <dgm:cxn modelId="{ADCE3C07-5F9E-4461-981E-DC51B58F75A2}" type="presOf" srcId="{78E15EB2-89B5-43EA-87CD-A26786D0B595}" destId="{BD790CA9-82E9-43B2-B3BC-92100C838574}" srcOrd="0" destOrd="4" presId="urn:microsoft.com/office/officeart/2005/8/layout/chevron1"/>
    <dgm:cxn modelId="{A0E7160A-3ACB-41D7-901E-BDC1808FD115}" type="presOf" srcId="{BF2085B9-47C4-4660-864C-0F1FC5334300}" destId="{36272020-30B9-46BD-A11E-37844C5F7F47}" srcOrd="0" destOrd="0" presId="urn:microsoft.com/office/officeart/2005/8/layout/chevron1"/>
    <dgm:cxn modelId="{CA6C730E-CFC3-456D-9106-1B3EF78FFD2E}" srcId="{5AEFB3B8-40CA-439F-97EE-B05FDFEE2F03}" destId="{BF2085B9-47C4-4660-864C-0F1FC5334300}" srcOrd="1" destOrd="0" parTransId="{140B26C8-3E94-472D-AA9A-5E95997C7D92}" sibTransId="{FB8AE374-EFE9-4EAD-8EBA-9C2B58EAF7CA}"/>
    <dgm:cxn modelId="{E7F3AD0E-D468-4018-8B9F-A8A12E13FB72}" srcId="{B563D6A7-BF5B-42F2-8E0D-F50297828F40}" destId="{B96B9476-25D5-4B74-8A24-54D58E13D06A}" srcOrd="4" destOrd="0" parTransId="{68350222-038F-4C08-99AD-3EAA457F6E4D}" sibTransId="{57B21B8C-DEA0-4578-8C5E-87978BBAC696}"/>
    <dgm:cxn modelId="{38C70511-5A5E-425C-A833-A4123E62477C}" type="presOf" srcId="{C163E6A9-583C-4B2C-B1B7-964A6AB70363}" destId="{B8F400DF-502C-4015-802A-4967AA4DFF1E}" srcOrd="0" destOrd="0" presId="urn:microsoft.com/office/officeart/2005/8/layout/chevron1"/>
    <dgm:cxn modelId="{61C2F411-5283-439F-AF33-642E73F45EE2}" srcId="{BF2085B9-47C4-4660-864C-0F1FC5334300}" destId="{B2FD3903-8D74-4AF2-B5C5-9028EC7E7409}" srcOrd="3" destOrd="0" parTransId="{1BD3E435-91F1-4327-9609-BB2B95EF6F6C}" sibTransId="{B1A6493D-A523-4469-A6B5-77485F0D4CBA}"/>
    <dgm:cxn modelId="{FCCFD21B-2409-4F59-8460-F5C9D04E4003}" type="presOf" srcId="{B96B9476-25D5-4B74-8A24-54D58E13D06A}" destId="{2F947E7E-99A1-4809-B4E9-414BFD82EEED}" srcOrd="0" destOrd="4" presId="urn:microsoft.com/office/officeart/2005/8/layout/chevron1"/>
    <dgm:cxn modelId="{9F36D62C-3668-4AA9-B664-96F89AF2E9DB}" srcId="{B563D6A7-BF5B-42F2-8E0D-F50297828F40}" destId="{EB2DF525-0F9B-4173-9297-453B3672A5A0}" srcOrd="2" destOrd="0" parTransId="{230249DA-EC29-4828-BBBD-6332801692E9}" sibTransId="{A30272A8-F447-4F78-9FF6-5B9F966C1691}"/>
    <dgm:cxn modelId="{D711E638-328D-4A87-A445-CD67CD076118}" type="presOf" srcId="{666FA4DA-8672-4983-9050-D45766D954A7}" destId="{B8F400DF-502C-4015-802A-4967AA4DFF1E}" srcOrd="0" destOrd="2" presId="urn:microsoft.com/office/officeart/2005/8/layout/chevron1"/>
    <dgm:cxn modelId="{E328773F-FA2B-4424-94DF-F37B044A5FEC}" srcId="{BF2085B9-47C4-4660-864C-0F1FC5334300}" destId="{9E7CFBA9-38EE-465A-9575-D431222EE170}" srcOrd="1" destOrd="0" parTransId="{28A7DDE6-3C13-4DBF-AC62-7D503F783A5A}" sibTransId="{5D67CF75-1237-42D5-832B-8782C0FC2411}"/>
    <dgm:cxn modelId="{DA1FCA5E-64B8-470B-ABC0-9BF8A4A2D52F}" type="presOf" srcId="{B5F74330-BDAA-4FB4-9DC4-C243DA834E2D}" destId="{B8F400DF-502C-4015-802A-4967AA4DFF1E}" srcOrd="0" destOrd="4" presId="urn:microsoft.com/office/officeart/2005/8/layout/chevron1"/>
    <dgm:cxn modelId="{454DD775-8A82-47AC-969B-1AFE410005D5}" type="presOf" srcId="{B2FD3903-8D74-4AF2-B5C5-9028EC7E7409}" destId="{BD790CA9-82E9-43B2-B3BC-92100C838574}" srcOrd="0" destOrd="3" presId="urn:microsoft.com/office/officeart/2005/8/layout/chevron1"/>
    <dgm:cxn modelId="{722BFE75-933B-41EC-B78F-CAAB879729F3}" type="presOf" srcId="{5AEFB3B8-40CA-439F-97EE-B05FDFEE2F03}" destId="{958B6679-B398-4D1A-B906-88FAEE1FEB10}" srcOrd="0" destOrd="0" presId="urn:microsoft.com/office/officeart/2005/8/layout/chevron1"/>
    <dgm:cxn modelId="{2C0C877E-C065-4DF1-8BB6-089F592B5F38}" srcId="{467B61B1-B403-45B1-85A0-6F1A2273CE72}" destId="{C163E6A9-583C-4B2C-B1B7-964A6AB70363}" srcOrd="0" destOrd="0" parTransId="{CB62BAF8-BD0A-498A-965E-D0110A4D8190}" sibTransId="{CF0535EF-4E16-46B5-B8F4-3D105D85ED6B}"/>
    <dgm:cxn modelId="{A172C381-E0DF-401C-B66D-A746D5597E66}" type="presOf" srcId="{7D9A67B0-BFF4-42D2-B717-3DB6020EFEB0}" destId="{B8F400DF-502C-4015-802A-4967AA4DFF1E}" srcOrd="0" destOrd="3" presId="urn:microsoft.com/office/officeart/2005/8/layout/chevron1"/>
    <dgm:cxn modelId="{6C2FD48B-4DF9-4BE0-9F96-23C3C02A4644}" type="presOf" srcId="{9E7CFBA9-38EE-465A-9575-D431222EE170}" destId="{BD790CA9-82E9-43B2-B3BC-92100C838574}" srcOrd="0" destOrd="1" presId="urn:microsoft.com/office/officeart/2005/8/layout/chevron1"/>
    <dgm:cxn modelId="{56ED8090-DF40-40E2-A826-C4FA671298F2}" srcId="{666FA4DA-8672-4983-9050-D45766D954A7}" destId="{7D9A67B0-BFF4-42D2-B717-3DB6020EFEB0}" srcOrd="0" destOrd="0" parTransId="{30DFACB5-CB39-4F6D-982D-5C2569AB199C}" sibTransId="{3B79307C-04F8-47C8-8739-7F935D0D5865}"/>
    <dgm:cxn modelId="{138C0696-5127-4D3B-9B88-E0C5C4307D97}" srcId="{467B61B1-B403-45B1-85A0-6F1A2273CE72}" destId="{35F7AFD3-B139-4429-9CEB-2EDA42D2C4F6}" srcOrd="1" destOrd="0" parTransId="{47A5B867-6133-4FF4-A044-18669524D0CC}" sibTransId="{CCD345BD-B28E-403F-9693-BF0146B92B44}"/>
    <dgm:cxn modelId="{76B9229A-7334-4576-8A99-F2067161207F}" srcId="{5AEFB3B8-40CA-439F-97EE-B05FDFEE2F03}" destId="{B563D6A7-BF5B-42F2-8E0D-F50297828F40}" srcOrd="0" destOrd="0" parTransId="{9543EFFA-E497-407B-A174-155F1F9F6BDD}" sibTransId="{F78F0CA0-1A34-474D-A37B-3B51E725DAC5}"/>
    <dgm:cxn modelId="{0CD4EF9A-0049-43AB-8256-620383B38B6F}" type="presOf" srcId="{64E37092-3093-4051-BAF6-3308FB1B586D}" destId="{2F947E7E-99A1-4809-B4E9-414BFD82EEED}" srcOrd="0" destOrd="0" presId="urn:microsoft.com/office/officeart/2005/8/layout/chevron1"/>
    <dgm:cxn modelId="{8799259D-B400-4038-9C13-32CD22B0E82A}" srcId="{5AEFB3B8-40CA-439F-97EE-B05FDFEE2F03}" destId="{467B61B1-B403-45B1-85A0-6F1A2273CE72}" srcOrd="2" destOrd="0" parTransId="{DB340A8C-B1C5-425F-AFA4-B9434C27852C}" sibTransId="{5291E6EF-F7BB-49C8-AD0E-935F84B224A6}"/>
    <dgm:cxn modelId="{FF823D9F-CE37-4280-BDC1-B1609A79E394}" type="presOf" srcId="{B563D6A7-BF5B-42F2-8E0D-F50297828F40}" destId="{53F4DCE6-15AC-44EE-A5D8-90D150D39878}" srcOrd="0" destOrd="0" presId="urn:microsoft.com/office/officeart/2005/8/layout/chevron1"/>
    <dgm:cxn modelId="{994AD29F-9DFA-46F5-A955-831E1C593FBB}" srcId="{BF2085B9-47C4-4660-864C-0F1FC5334300}" destId="{5D005010-2DAC-43A2-A2C4-7D8C5B7122A1}" srcOrd="0" destOrd="0" parTransId="{56ED169B-04F6-4E8F-BBA7-201D9782F31A}" sibTransId="{FEDD5DCA-303A-49EA-AB09-C10B6FA9A8C7}"/>
    <dgm:cxn modelId="{7BB699A0-87AA-4556-BA86-BBEF9A05C98E}" type="presOf" srcId="{35F7AFD3-B139-4429-9CEB-2EDA42D2C4F6}" destId="{B8F400DF-502C-4015-802A-4967AA4DFF1E}" srcOrd="0" destOrd="1" presId="urn:microsoft.com/office/officeart/2005/8/layout/chevron1"/>
    <dgm:cxn modelId="{D38599A3-4C9B-4CC3-B2BC-0BA96A15832F}" type="presOf" srcId="{467B61B1-B403-45B1-85A0-6F1A2273CE72}" destId="{D63279A0-8DF8-4A48-A849-5FA77A8A2F7D}" srcOrd="0" destOrd="0" presId="urn:microsoft.com/office/officeart/2005/8/layout/chevron1"/>
    <dgm:cxn modelId="{DE44E6AB-8064-4B1E-B86B-8D7C70E7AC6E}" type="presOf" srcId="{AA86E621-3674-4E7D-9567-08FA3AE8E02C}" destId="{BD790CA9-82E9-43B2-B3BC-92100C838574}" srcOrd="0" destOrd="2" presId="urn:microsoft.com/office/officeart/2005/8/layout/chevron1"/>
    <dgm:cxn modelId="{9C43E8B1-E49B-49B9-AFCD-0DB2F7027662}" type="presOf" srcId="{B04EB0F1-1AB3-4862-BF04-9DF5FA705637}" destId="{2F947E7E-99A1-4809-B4E9-414BFD82EEED}" srcOrd="0" destOrd="3" presId="urn:microsoft.com/office/officeart/2005/8/layout/chevron1"/>
    <dgm:cxn modelId="{F9BF33BD-98A0-4C71-9512-850B1E5F62C8}" srcId="{467B61B1-B403-45B1-85A0-6F1A2273CE72}" destId="{55D90231-42F7-4382-97B0-B26FCEED8B99}" srcOrd="4" destOrd="0" parTransId="{2A963BB6-A899-4495-A8CB-94BBCEC60302}" sibTransId="{258C81A8-D034-4252-B018-7F3909E5EA5C}"/>
    <dgm:cxn modelId="{01EB34C7-832E-44D0-A038-B3FA5DD67F29}" srcId="{467B61B1-B403-45B1-85A0-6F1A2273CE72}" destId="{666FA4DA-8672-4983-9050-D45766D954A7}" srcOrd="2" destOrd="0" parTransId="{679DC746-4EE9-496E-AE1F-FD10ECC69EA1}" sibTransId="{F8EFC833-2932-4937-B39E-1F9D555485E4}"/>
    <dgm:cxn modelId="{291F2AD1-C35A-4D59-BFF1-8EFA9AF5F215}" type="presOf" srcId="{5D005010-2DAC-43A2-A2C4-7D8C5B7122A1}" destId="{BD790CA9-82E9-43B2-B3BC-92100C838574}" srcOrd="0" destOrd="0" presId="urn:microsoft.com/office/officeart/2005/8/layout/chevron1"/>
    <dgm:cxn modelId="{79A099D2-9C74-4CEF-A379-2589EB55A506}" srcId="{B563D6A7-BF5B-42F2-8E0D-F50297828F40}" destId="{29922D4A-2A94-410A-BDEB-D2BC899B3F33}" srcOrd="1" destOrd="0" parTransId="{EECD656A-066F-4375-A696-F789E00124E7}" sibTransId="{B667D39C-683D-4A47-B826-B9E32B3156E8}"/>
    <dgm:cxn modelId="{10BF0AE0-745F-4242-A2AD-75CED21C5C82}" srcId="{B563D6A7-BF5B-42F2-8E0D-F50297828F40}" destId="{64E37092-3093-4051-BAF6-3308FB1B586D}" srcOrd="0" destOrd="0" parTransId="{D1950554-12A3-4217-BEAF-5164ED47A080}" sibTransId="{65C99F1C-EFBB-476B-A037-9685F04CEB5C}"/>
    <dgm:cxn modelId="{6A7A82E4-D765-49E3-93A9-980C11C91F0B}" srcId="{467B61B1-B403-45B1-85A0-6F1A2273CE72}" destId="{B5F74330-BDAA-4FB4-9DC4-C243DA834E2D}" srcOrd="3" destOrd="0" parTransId="{5F5B0393-8972-44FC-9CC3-21C3CB9F2A5D}" sibTransId="{20FC5D57-B79D-4810-864E-E7D5E6B043EF}"/>
    <dgm:cxn modelId="{37DD94E7-C841-4BDB-9135-23388F2BC899}" type="presOf" srcId="{55D90231-42F7-4382-97B0-B26FCEED8B99}" destId="{B8F400DF-502C-4015-802A-4967AA4DFF1E}" srcOrd="0" destOrd="5" presId="urn:microsoft.com/office/officeart/2005/8/layout/chevron1"/>
    <dgm:cxn modelId="{673CFFEB-8B6D-4BEE-814D-B8095E2B6D74}" srcId="{BF2085B9-47C4-4660-864C-0F1FC5334300}" destId="{78E15EB2-89B5-43EA-87CD-A26786D0B595}" srcOrd="4" destOrd="0" parTransId="{580B137E-E3CD-4CCB-8A9D-65CF6FF810B8}" sibTransId="{7C3B486A-B2EB-4179-A59D-9712294A207D}"/>
    <dgm:cxn modelId="{D03DF7F4-45B7-4E6E-9ED7-04AA78495C50}" type="presOf" srcId="{EB2DF525-0F9B-4173-9297-453B3672A5A0}" destId="{2F947E7E-99A1-4809-B4E9-414BFD82EEED}" srcOrd="0" destOrd="2" presId="urn:microsoft.com/office/officeart/2005/8/layout/chevron1"/>
    <dgm:cxn modelId="{DB0572FE-85EC-4775-B68C-33880AE6589B}" srcId="{B563D6A7-BF5B-42F2-8E0D-F50297828F40}" destId="{B04EB0F1-1AB3-4862-BF04-9DF5FA705637}" srcOrd="3" destOrd="0" parTransId="{ADB16572-368B-4BA5-AB32-4D7D7A95CCD2}" sibTransId="{A0CBBB6A-DF98-43EA-9B1A-5CEF2A8EAC0A}"/>
    <dgm:cxn modelId="{03CFE9EA-8E7B-4909-B831-376C1620C64A}" type="presParOf" srcId="{958B6679-B398-4D1A-B906-88FAEE1FEB10}" destId="{D67EDBD3-D1FF-46D7-9EB6-AE00D0893187}" srcOrd="0" destOrd="0" presId="urn:microsoft.com/office/officeart/2005/8/layout/chevron1"/>
    <dgm:cxn modelId="{2C4E21D8-881E-448B-991E-7EFA82FA0E5A}" type="presParOf" srcId="{D67EDBD3-D1FF-46D7-9EB6-AE00D0893187}" destId="{53F4DCE6-15AC-44EE-A5D8-90D150D39878}" srcOrd="0" destOrd="0" presId="urn:microsoft.com/office/officeart/2005/8/layout/chevron1"/>
    <dgm:cxn modelId="{57BCA562-EC6C-49D5-9B47-0561C7F947FD}" type="presParOf" srcId="{D67EDBD3-D1FF-46D7-9EB6-AE00D0893187}" destId="{2F947E7E-99A1-4809-B4E9-414BFD82EEED}" srcOrd="1" destOrd="0" presId="urn:microsoft.com/office/officeart/2005/8/layout/chevron1"/>
    <dgm:cxn modelId="{C0A90B6E-BE7E-4BAC-BC5D-6BF8E1F9C963}" type="presParOf" srcId="{958B6679-B398-4D1A-B906-88FAEE1FEB10}" destId="{71B26A8D-578B-4460-9C59-53D445EAF5D7}" srcOrd="1" destOrd="0" presId="urn:microsoft.com/office/officeart/2005/8/layout/chevron1"/>
    <dgm:cxn modelId="{2EF10442-B4A8-4833-905C-C5EA0B83E15C}" type="presParOf" srcId="{958B6679-B398-4D1A-B906-88FAEE1FEB10}" destId="{D9156FB7-D98E-4733-9DBA-7E8141D35FB6}" srcOrd="2" destOrd="0" presId="urn:microsoft.com/office/officeart/2005/8/layout/chevron1"/>
    <dgm:cxn modelId="{53463730-0306-4BBA-BE79-FF46FD1E74C2}" type="presParOf" srcId="{D9156FB7-D98E-4733-9DBA-7E8141D35FB6}" destId="{36272020-30B9-46BD-A11E-37844C5F7F47}" srcOrd="0" destOrd="0" presId="urn:microsoft.com/office/officeart/2005/8/layout/chevron1"/>
    <dgm:cxn modelId="{71B3273D-6163-4A3F-BAC8-157BC3F421EA}" type="presParOf" srcId="{D9156FB7-D98E-4733-9DBA-7E8141D35FB6}" destId="{BD790CA9-82E9-43B2-B3BC-92100C838574}" srcOrd="1" destOrd="0" presId="urn:microsoft.com/office/officeart/2005/8/layout/chevron1"/>
    <dgm:cxn modelId="{5112A802-E55F-428C-94BE-96B8A7F90F64}" type="presParOf" srcId="{958B6679-B398-4D1A-B906-88FAEE1FEB10}" destId="{3DB4DEE5-A480-4070-AB52-42A9078C1025}" srcOrd="3" destOrd="0" presId="urn:microsoft.com/office/officeart/2005/8/layout/chevron1"/>
    <dgm:cxn modelId="{18F006D3-8A19-4DF7-8D26-968BD6E529CC}" type="presParOf" srcId="{958B6679-B398-4D1A-B906-88FAEE1FEB10}" destId="{AAF9B5F7-3FEE-48D8-93D8-85CB9522E680}" srcOrd="4" destOrd="0" presId="urn:microsoft.com/office/officeart/2005/8/layout/chevron1"/>
    <dgm:cxn modelId="{1896759C-9CE5-4138-9AD0-1FFFCD553CB1}" type="presParOf" srcId="{AAF9B5F7-3FEE-48D8-93D8-85CB9522E680}" destId="{D63279A0-8DF8-4A48-A849-5FA77A8A2F7D}" srcOrd="0" destOrd="0" presId="urn:microsoft.com/office/officeart/2005/8/layout/chevron1"/>
    <dgm:cxn modelId="{151E3F20-149C-4275-A087-9811F53EB689}" type="presParOf" srcId="{AAF9B5F7-3FEE-48D8-93D8-85CB9522E680}" destId="{B8F400DF-502C-4015-802A-4967AA4DFF1E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18BEE6-A89C-481D-AAB2-D95EFC5320E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776ABE7-6B9D-4E02-9248-79A78AE06528}">
      <dgm:prSet phldrT="[Text]" custT="1"/>
      <dgm:spPr>
        <a:solidFill>
          <a:srgbClr val="203B6A"/>
        </a:solidFill>
      </dgm:spPr>
      <dgm:t>
        <a:bodyPr/>
        <a:lstStyle/>
        <a:p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September 2024</a:t>
          </a:r>
        </a:p>
      </dgm:t>
    </dgm:pt>
    <dgm:pt modelId="{69D20000-6786-4CDA-8606-C056881B8A2C}" type="parTrans" cxnId="{B05D1FBB-0487-4729-BA27-73287539CD2E}">
      <dgm:prSet/>
      <dgm:spPr/>
      <dgm:t>
        <a:bodyPr/>
        <a:lstStyle/>
        <a:p>
          <a:endParaRPr lang="en-US"/>
        </a:p>
      </dgm:t>
    </dgm:pt>
    <dgm:pt modelId="{75C69590-D1B7-45E8-9825-DB274E61CFBA}" type="sibTrans" cxnId="{B05D1FBB-0487-4729-BA27-73287539CD2E}">
      <dgm:prSet/>
      <dgm:spPr/>
      <dgm:t>
        <a:bodyPr/>
        <a:lstStyle/>
        <a:p>
          <a:endParaRPr lang="en-US"/>
        </a:p>
      </dgm:t>
    </dgm:pt>
    <dgm:pt modelId="{FEE404BB-8659-4648-B9BA-AE067B8031AB}">
      <dgm:prSet phldrT="[Text]"/>
      <dgm:spPr>
        <a:solidFill>
          <a:srgbClr val="203B6A"/>
        </a:solidFill>
      </dgm:spPr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After initial SR/PNP through testing window as needed</a:t>
          </a:r>
        </a:p>
      </dgm:t>
    </dgm:pt>
    <dgm:pt modelId="{A583A527-C4FA-4250-BBEB-6646D45981A6}" type="parTrans" cxnId="{036D55CA-D10F-495E-B464-4AFC4FD79BA4}">
      <dgm:prSet/>
      <dgm:spPr/>
      <dgm:t>
        <a:bodyPr/>
        <a:lstStyle/>
        <a:p>
          <a:endParaRPr lang="en-US"/>
        </a:p>
      </dgm:t>
    </dgm:pt>
    <dgm:pt modelId="{5D60F892-1099-4479-BEC6-16886943610F}" type="sibTrans" cxnId="{036D55CA-D10F-495E-B464-4AFC4FD79BA4}">
      <dgm:prSet/>
      <dgm:spPr/>
      <dgm:t>
        <a:bodyPr/>
        <a:lstStyle/>
        <a:p>
          <a:endParaRPr lang="en-US"/>
        </a:p>
      </dgm:t>
    </dgm:pt>
    <dgm:pt modelId="{9580C499-7710-4ED0-AB32-55C1F5938FFB}">
      <dgm:prSet phldrT="[Text]" custT="1"/>
      <dgm:spPr>
        <a:solidFill>
          <a:srgbClr val="203B6A"/>
        </a:solidFill>
      </dgm:spPr>
      <dgm:t>
        <a:bodyPr/>
        <a:lstStyle/>
        <a:p>
          <a:r>
            <a:rPr lang="en-US" sz="2200">
              <a:latin typeface="Arial" panose="020B0604020202020204" pitchFamily="34" charset="0"/>
              <a:cs typeface="Arial" panose="020B0604020202020204" pitchFamily="34" charset="0"/>
            </a:rPr>
            <a:t>At least 2 weeks before testing</a:t>
          </a:r>
        </a:p>
      </dgm:t>
    </dgm:pt>
    <dgm:pt modelId="{B09772B8-6552-455A-A7F0-28C590BE708B}" type="parTrans" cxnId="{60B71388-1F06-4608-AABC-DE0E12C648E6}">
      <dgm:prSet/>
      <dgm:spPr/>
      <dgm:t>
        <a:bodyPr/>
        <a:lstStyle/>
        <a:p>
          <a:endParaRPr lang="en-US"/>
        </a:p>
      </dgm:t>
    </dgm:pt>
    <dgm:pt modelId="{59E33875-ECB7-4B15-A903-B31C23D9A179}" type="sibTrans" cxnId="{60B71388-1F06-4608-AABC-DE0E12C648E6}">
      <dgm:prSet/>
      <dgm:spPr/>
      <dgm:t>
        <a:bodyPr/>
        <a:lstStyle/>
        <a:p>
          <a:endParaRPr lang="en-US"/>
        </a:p>
      </dgm:t>
    </dgm:pt>
    <dgm:pt modelId="{31078E2A-D397-4562-95CE-B8E4E56CF7C4}">
      <dgm:prSet custT="1"/>
      <dgm:spPr>
        <a:solidFill>
          <a:srgbClr val="203B6A"/>
        </a:solidFill>
      </dgm:spPr>
      <dgm:t>
        <a:bodyPr/>
        <a:lstStyle/>
        <a:p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2 weeks before testing</a:t>
          </a:r>
        </a:p>
      </dgm:t>
    </dgm:pt>
    <dgm:pt modelId="{33CB92DF-E02F-4D14-BF79-C191A0AF57D1}" type="parTrans" cxnId="{618F154C-FF4F-4272-A3B5-99581E471D7B}">
      <dgm:prSet/>
      <dgm:spPr/>
      <dgm:t>
        <a:bodyPr/>
        <a:lstStyle/>
        <a:p>
          <a:endParaRPr lang="en-US"/>
        </a:p>
      </dgm:t>
    </dgm:pt>
    <dgm:pt modelId="{5A7F5A76-E62D-463F-93C5-DD981ADF8581}" type="sibTrans" cxnId="{618F154C-FF4F-4272-A3B5-99581E471D7B}">
      <dgm:prSet/>
      <dgm:spPr/>
      <dgm:t>
        <a:bodyPr/>
        <a:lstStyle/>
        <a:p>
          <a:endParaRPr lang="en-US"/>
        </a:p>
      </dgm:t>
    </dgm:pt>
    <dgm:pt modelId="{239932A1-B4F1-4E1A-A5BD-7F76D11CC9EE}" type="pres">
      <dgm:prSet presAssocID="{A918BEE6-A89C-481D-AAB2-D95EFC5320E1}" presName="Name0" presStyleCnt="0">
        <dgm:presLayoutVars>
          <dgm:dir/>
          <dgm:animLvl val="lvl"/>
          <dgm:resizeHandles val="exact"/>
        </dgm:presLayoutVars>
      </dgm:prSet>
      <dgm:spPr/>
    </dgm:pt>
    <dgm:pt modelId="{9864C5BB-0CE9-49FF-A169-91B18085BF39}" type="pres">
      <dgm:prSet presAssocID="{F776ABE7-6B9D-4E02-9248-79A78AE0652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9F95C33-A6B9-4FA0-8EC5-1744CDEDAB0D}" type="pres">
      <dgm:prSet presAssocID="{75C69590-D1B7-45E8-9825-DB274E61CFBA}" presName="parTxOnlySpace" presStyleCnt="0"/>
      <dgm:spPr/>
    </dgm:pt>
    <dgm:pt modelId="{2D81D717-0675-4733-8B2E-956BAAB6720D}" type="pres">
      <dgm:prSet presAssocID="{FEE404BB-8659-4648-B9BA-AE067B8031A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E4149D5-FF67-4318-BABC-F092F1E4FAB9}" type="pres">
      <dgm:prSet presAssocID="{5D60F892-1099-4479-BEC6-16886943610F}" presName="parTxOnlySpace" presStyleCnt="0"/>
      <dgm:spPr/>
    </dgm:pt>
    <dgm:pt modelId="{BE17224C-DB89-48A9-9349-66041806526E}" type="pres">
      <dgm:prSet presAssocID="{9580C499-7710-4ED0-AB32-55C1F5938FFB}" presName="parTxOnly" presStyleLbl="node1" presStyleIdx="2" presStyleCnt="4" custLinFactNeighborX="-2832" custLinFactNeighborY="2899">
        <dgm:presLayoutVars>
          <dgm:chMax val="0"/>
          <dgm:chPref val="0"/>
          <dgm:bulletEnabled val="1"/>
        </dgm:presLayoutVars>
      </dgm:prSet>
      <dgm:spPr/>
    </dgm:pt>
    <dgm:pt modelId="{5DEFFA87-BCA5-42CE-B38E-5D9D39F20616}" type="pres">
      <dgm:prSet presAssocID="{59E33875-ECB7-4B15-A903-B31C23D9A179}" presName="parTxOnlySpace" presStyleCnt="0"/>
      <dgm:spPr/>
    </dgm:pt>
    <dgm:pt modelId="{4A729AB9-CA5B-4F2A-A42E-4BAE1A6C32A0}" type="pres">
      <dgm:prSet presAssocID="{31078E2A-D397-4562-95CE-B8E4E56CF7C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F5AC56A-6525-4D40-A833-BD3542E421BC}" type="presOf" srcId="{FEE404BB-8659-4648-B9BA-AE067B8031AB}" destId="{2D81D717-0675-4733-8B2E-956BAAB6720D}" srcOrd="0" destOrd="0" presId="urn:microsoft.com/office/officeart/2005/8/layout/chevron1"/>
    <dgm:cxn modelId="{618F154C-FF4F-4272-A3B5-99581E471D7B}" srcId="{A918BEE6-A89C-481D-AAB2-D95EFC5320E1}" destId="{31078E2A-D397-4562-95CE-B8E4E56CF7C4}" srcOrd="3" destOrd="0" parTransId="{33CB92DF-E02F-4D14-BF79-C191A0AF57D1}" sibTransId="{5A7F5A76-E62D-463F-93C5-DD981ADF8581}"/>
    <dgm:cxn modelId="{605B2E75-A854-4649-AC06-ED2D5A65E734}" type="presOf" srcId="{31078E2A-D397-4562-95CE-B8E4E56CF7C4}" destId="{4A729AB9-CA5B-4F2A-A42E-4BAE1A6C32A0}" srcOrd="0" destOrd="0" presId="urn:microsoft.com/office/officeart/2005/8/layout/chevron1"/>
    <dgm:cxn modelId="{9374E185-4F2B-443C-BC7F-7128158E9B98}" type="presOf" srcId="{A918BEE6-A89C-481D-AAB2-D95EFC5320E1}" destId="{239932A1-B4F1-4E1A-A5BD-7F76D11CC9EE}" srcOrd="0" destOrd="0" presId="urn:microsoft.com/office/officeart/2005/8/layout/chevron1"/>
    <dgm:cxn modelId="{60B71388-1F06-4608-AABC-DE0E12C648E6}" srcId="{A918BEE6-A89C-481D-AAB2-D95EFC5320E1}" destId="{9580C499-7710-4ED0-AB32-55C1F5938FFB}" srcOrd="2" destOrd="0" parTransId="{B09772B8-6552-455A-A7F0-28C590BE708B}" sibTransId="{59E33875-ECB7-4B15-A903-B31C23D9A179}"/>
    <dgm:cxn modelId="{7F33BB98-9C99-4522-98A5-C64704264629}" type="presOf" srcId="{9580C499-7710-4ED0-AB32-55C1F5938FFB}" destId="{BE17224C-DB89-48A9-9349-66041806526E}" srcOrd="0" destOrd="0" presId="urn:microsoft.com/office/officeart/2005/8/layout/chevron1"/>
    <dgm:cxn modelId="{447A32A1-5D8E-4BA3-A6FE-B4CF9609922E}" type="presOf" srcId="{F776ABE7-6B9D-4E02-9248-79A78AE06528}" destId="{9864C5BB-0CE9-49FF-A169-91B18085BF39}" srcOrd="0" destOrd="0" presId="urn:microsoft.com/office/officeart/2005/8/layout/chevron1"/>
    <dgm:cxn modelId="{B05D1FBB-0487-4729-BA27-73287539CD2E}" srcId="{A918BEE6-A89C-481D-AAB2-D95EFC5320E1}" destId="{F776ABE7-6B9D-4E02-9248-79A78AE06528}" srcOrd="0" destOrd="0" parTransId="{69D20000-6786-4CDA-8606-C056881B8A2C}" sibTransId="{75C69590-D1B7-45E8-9825-DB274E61CFBA}"/>
    <dgm:cxn modelId="{036D55CA-D10F-495E-B464-4AFC4FD79BA4}" srcId="{A918BEE6-A89C-481D-AAB2-D95EFC5320E1}" destId="{FEE404BB-8659-4648-B9BA-AE067B8031AB}" srcOrd="1" destOrd="0" parTransId="{A583A527-C4FA-4250-BBEB-6646D45981A6}" sibTransId="{5D60F892-1099-4479-BEC6-16886943610F}"/>
    <dgm:cxn modelId="{2C5EA4FD-6625-4353-B3D3-21C85C3B931F}" type="presParOf" srcId="{239932A1-B4F1-4E1A-A5BD-7F76D11CC9EE}" destId="{9864C5BB-0CE9-49FF-A169-91B18085BF39}" srcOrd="0" destOrd="0" presId="urn:microsoft.com/office/officeart/2005/8/layout/chevron1"/>
    <dgm:cxn modelId="{76A3D92A-EFA1-434D-A14F-28613DE37F6E}" type="presParOf" srcId="{239932A1-B4F1-4E1A-A5BD-7F76D11CC9EE}" destId="{B9F95C33-A6B9-4FA0-8EC5-1744CDEDAB0D}" srcOrd="1" destOrd="0" presId="urn:microsoft.com/office/officeart/2005/8/layout/chevron1"/>
    <dgm:cxn modelId="{D044349C-BA31-456B-83F1-62862A483612}" type="presParOf" srcId="{239932A1-B4F1-4E1A-A5BD-7F76D11CC9EE}" destId="{2D81D717-0675-4733-8B2E-956BAAB6720D}" srcOrd="2" destOrd="0" presId="urn:microsoft.com/office/officeart/2005/8/layout/chevron1"/>
    <dgm:cxn modelId="{A51F76F5-6DA1-44B3-92CD-9EE6C8021947}" type="presParOf" srcId="{239932A1-B4F1-4E1A-A5BD-7F76D11CC9EE}" destId="{9E4149D5-FF67-4318-BABC-F092F1E4FAB9}" srcOrd="3" destOrd="0" presId="urn:microsoft.com/office/officeart/2005/8/layout/chevron1"/>
    <dgm:cxn modelId="{BEAAFD52-3139-4362-A368-68A624FBC548}" type="presParOf" srcId="{239932A1-B4F1-4E1A-A5BD-7F76D11CC9EE}" destId="{BE17224C-DB89-48A9-9349-66041806526E}" srcOrd="4" destOrd="0" presId="urn:microsoft.com/office/officeart/2005/8/layout/chevron1"/>
    <dgm:cxn modelId="{98E28803-01D0-4A97-BFB4-D7BDCE87DAEC}" type="presParOf" srcId="{239932A1-B4F1-4E1A-A5BD-7F76D11CC9EE}" destId="{5DEFFA87-BCA5-42CE-B38E-5D9D39F20616}" srcOrd="5" destOrd="0" presId="urn:microsoft.com/office/officeart/2005/8/layout/chevron1"/>
    <dgm:cxn modelId="{6D8726A3-ACC8-4353-825D-ABD0542C75ED}" type="presParOf" srcId="{239932A1-B4F1-4E1A-A5BD-7F76D11CC9EE}" destId="{4A729AB9-CA5B-4F2A-A42E-4BAE1A6C32A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4DCE6-15AC-44EE-A5D8-90D150D39878}">
      <dsp:nvSpPr>
        <dsp:cNvPr id="0" name=""/>
        <dsp:cNvSpPr/>
      </dsp:nvSpPr>
      <dsp:spPr>
        <a:xfrm>
          <a:off x="135391" y="208842"/>
          <a:ext cx="3710125" cy="5956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Arial" panose="020B0604020202020204" pitchFamily="34" charset="0"/>
              <a:cs typeface="Arial" panose="020B0604020202020204" pitchFamily="34" charset="0"/>
            </a:rPr>
            <a:t>Early September 2024</a:t>
          </a:r>
        </a:p>
      </dsp:txBody>
      <dsp:txXfrm>
        <a:off x="433206" y="208842"/>
        <a:ext cx="3114495" cy="595630"/>
      </dsp:txXfrm>
    </dsp:sp>
    <dsp:sp modelId="{2F947E7E-99A1-4809-B4E9-414BFD82EEED}">
      <dsp:nvSpPr>
        <dsp:cNvPr id="0" name=""/>
        <dsp:cNvSpPr/>
      </dsp:nvSpPr>
      <dsp:spPr>
        <a:xfrm>
          <a:off x="323146" y="911556"/>
          <a:ext cx="2968100" cy="2014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(Ongoing) Read biweekly Student Assessment Updates.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Become familiar with CBT components.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Identify the school test administration team.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Establish a communication plan with the test administration team.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Update contact info with DESE. </a:t>
          </a:r>
        </a:p>
      </dsp:txBody>
      <dsp:txXfrm>
        <a:off x="323146" y="911556"/>
        <a:ext cx="2968100" cy="2014739"/>
      </dsp:txXfrm>
    </dsp:sp>
    <dsp:sp modelId="{36272020-30B9-46BD-A11E-37844C5F7F47}">
      <dsp:nvSpPr>
        <dsp:cNvPr id="0" name=""/>
        <dsp:cNvSpPr/>
      </dsp:nvSpPr>
      <dsp:spPr>
        <a:xfrm>
          <a:off x="3844281" y="215740"/>
          <a:ext cx="3713752" cy="5956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Arial" panose="020B0604020202020204" pitchFamily="34" charset="0"/>
              <a:cs typeface="Arial" panose="020B0604020202020204" pitchFamily="34" charset="0"/>
            </a:rPr>
            <a:t>Mid- to Late-September</a:t>
          </a:r>
        </a:p>
      </dsp:txBody>
      <dsp:txXfrm>
        <a:off x="4142096" y="215740"/>
        <a:ext cx="3118122" cy="595630"/>
      </dsp:txXfrm>
    </dsp:sp>
    <dsp:sp modelId="{BD790CA9-82E9-43B2-B3BC-92100C838574}">
      <dsp:nvSpPr>
        <dsp:cNvPr id="0" name=""/>
        <dsp:cNvSpPr/>
      </dsp:nvSpPr>
      <dsp:spPr>
        <a:xfrm>
          <a:off x="3949848" y="969057"/>
          <a:ext cx="3386080" cy="2014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6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Update user accounts in PAN and create additional accounts.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6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View online modules and participate in training sessions.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6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Meet with the technology coordinator, who will review the tech specs and prepare the school’s infrastructure.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6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Plan for accessibility features and accommodations.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6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Complete the SR/PNP. </a:t>
          </a:r>
        </a:p>
      </dsp:txBody>
      <dsp:txXfrm>
        <a:off x="3949848" y="969057"/>
        <a:ext cx="3386080" cy="2014739"/>
      </dsp:txXfrm>
    </dsp:sp>
    <dsp:sp modelId="{D63279A0-8DF8-4A48-A849-5FA77A8A2F7D}">
      <dsp:nvSpPr>
        <dsp:cNvPr id="0" name=""/>
        <dsp:cNvSpPr/>
      </dsp:nvSpPr>
      <dsp:spPr>
        <a:xfrm>
          <a:off x="7512990" y="247373"/>
          <a:ext cx="3713752" cy="5956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Arial" panose="020B0604020202020204" pitchFamily="34" charset="0"/>
              <a:cs typeface="Arial" panose="020B0604020202020204" pitchFamily="34" charset="0"/>
            </a:rPr>
            <a:t>At least 2 weeks before testing</a:t>
          </a:r>
        </a:p>
      </dsp:txBody>
      <dsp:txXfrm>
        <a:off x="7810805" y="247373"/>
        <a:ext cx="3118122" cy="595630"/>
      </dsp:txXfrm>
    </dsp:sp>
    <dsp:sp modelId="{B8F400DF-502C-4015-802A-4967AA4DFF1E}">
      <dsp:nvSpPr>
        <dsp:cNvPr id="0" name=""/>
        <dsp:cNvSpPr/>
      </dsp:nvSpPr>
      <dsp:spPr>
        <a:xfrm>
          <a:off x="7561262" y="969057"/>
          <a:ext cx="3609024" cy="2014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11"/>
          </a:pP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 Run App Check and conduct     an Infrastructure Trial and/or </a:t>
          </a:r>
          <a:r>
            <a:rPr lang="en-US" sz="2000" kern="1200">
              <a:solidFill>
                <a:srgbClr val="203B6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Preliminary</a:t>
          </a: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 System Test.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11"/>
          </a:pP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Train test administrators in      protocols and security requirements.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11"/>
          </a:pP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 Review instructions in the Principal’s Administration Manual. 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1600" kern="1200">
              <a:latin typeface="Arial" panose="020B0604020202020204" pitchFamily="34" charset="0"/>
              <a:cs typeface="Arial" panose="020B0604020202020204" pitchFamily="34" charset="0"/>
            </a:rPr>
            <a:t>	Delivered to schools one week before November retest. Available online beforehand.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11"/>
          </a:pP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 Prepare devices and materials.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11"/>
          </a:pP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Prepare students for online testing. </a:t>
          </a:r>
        </a:p>
      </dsp:txBody>
      <dsp:txXfrm>
        <a:off x="7561262" y="969057"/>
        <a:ext cx="3609024" cy="20147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4C5BB-0CE9-49FF-A169-91B18085BF39}">
      <dsp:nvSpPr>
        <dsp:cNvPr id="0" name=""/>
        <dsp:cNvSpPr/>
      </dsp:nvSpPr>
      <dsp:spPr>
        <a:xfrm>
          <a:off x="5298" y="0"/>
          <a:ext cx="3084363" cy="1163782"/>
        </a:xfrm>
        <a:prstGeom prst="chevron">
          <a:avLst/>
        </a:prstGeom>
        <a:solidFill>
          <a:srgbClr val="203B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September 2024</a:t>
          </a:r>
        </a:p>
      </dsp:txBody>
      <dsp:txXfrm>
        <a:off x="587189" y="0"/>
        <a:ext cx="1920581" cy="1163782"/>
      </dsp:txXfrm>
    </dsp:sp>
    <dsp:sp modelId="{2D81D717-0675-4733-8B2E-956BAAB6720D}">
      <dsp:nvSpPr>
        <dsp:cNvPr id="0" name=""/>
        <dsp:cNvSpPr/>
      </dsp:nvSpPr>
      <dsp:spPr>
        <a:xfrm>
          <a:off x="2781225" y="0"/>
          <a:ext cx="3084363" cy="1163782"/>
        </a:xfrm>
        <a:prstGeom prst="chevron">
          <a:avLst/>
        </a:prstGeom>
        <a:solidFill>
          <a:srgbClr val="203B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After initial SR/PNP through testing window as needed</a:t>
          </a:r>
        </a:p>
      </dsp:txBody>
      <dsp:txXfrm>
        <a:off x="3363116" y="0"/>
        <a:ext cx="1920581" cy="1163782"/>
      </dsp:txXfrm>
    </dsp:sp>
    <dsp:sp modelId="{BE17224C-DB89-48A9-9349-66041806526E}">
      <dsp:nvSpPr>
        <dsp:cNvPr id="0" name=""/>
        <dsp:cNvSpPr/>
      </dsp:nvSpPr>
      <dsp:spPr>
        <a:xfrm>
          <a:off x="5548418" y="0"/>
          <a:ext cx="3084363" cy="1163782"/>
        </a:xfrm>
        <a:prstGeom prst="chevron">
          <a:avLst/>
        </a:prstGeom>
        <a:solidFill>
          <a:srgbClr val="203B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At least 2 weeks before testing</a:t>
          </a:r>
        </a:p>
      </dsp:txBody>
      <dsp:txXfrm>
        <a:off x="6130309" y="0"/>
        <a:ext cx="1920581" cy="1163782"/>
      </dsp:txXfrm>
    </dsp:sp>
    <dsp:sp modelId="{4A729AB9-CA5B-4F2A-A42E-4BAE1A6C32A0}">
      <dsp:nvSpPr>
        <dsp:cNvPr id="0" name=""/>
        <dsp:cNvSpPr/>
      </dsp:nvSpPr>
      <dsp:spPr>
        <a:xfrm>
          <a:off x="8333080" y="0"/>
          <a:ext cx="3084363" cy="1163782"/>
        </a:xfrm>
        <a:prstGeom prst="chevron">
          <a:avLst/>
        </a:prstGeom>
        <a:solidFill>
          <a:srgbClr val="203B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2 weeks before testing</a:t>
          </a:r>
        </a:p>
      </dsp:txBody>
      <dsp:txXfrm>
        <a:off x="8914971" y="0"/>
        <a:ext cx="1920581" cy="1163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2024/9/6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37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471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23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F406DF-9B43-44E9-B3C7-398A43171C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4403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Massachusetts Department of Elementary and Secondary Education</a:t>
            </a:r>
          </a:p>
        </p:txBody>
      </p:sp>
    </p:spTree>
    <p:extLst>
      <p:ext uri="{BB962C8B-B14F-4D97-AF65-F5344CB8AC3E}">
        <p14:creationId xmlns:p14="http://schemas.microsoft.com/office/powerpoint/2010/main" val="1414611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840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CD5AF-71CD-4C88-AC55-E7BE057B2D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893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CD5AF-71CD-4C88-AC55-E7BE057B2D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694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695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984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305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39944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2370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36CB-1218-42BA-9A4D-3A289D26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9075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36CB-1218-42BA-9A4D-3A289D26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5071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0546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61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1087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7145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89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4200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93442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12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94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34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3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5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6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Main Title Here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Subtitle/Host/Date</a:t>
            </a:r>
            <a:r>
              <a:rPr lang="zh-CN" altLang="en-US"/>
              <a:t> </a:t>
            </a:r>
            <a:r>
              <a:rPr lang="en-US" altLang="zh-CN"/>
              <a:t>Here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Pearson Access Very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/>
              <a:t>Click here to edit master 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/>
              <a:t>Click here to edit text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9/6/2024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49" r:id="rId5"/>
    <p:sldLayoutId id="2147483665" r:id="rId6"/>
    <p:sldLayoutId id="2147483655" r:id="rId7"/>
    <p:sldLayoutId id="2147483661" r:id="rId8"/>
    <p:sldLayoutId id="2147483660" r:id="rId9"/>
    <p:sldLayoutId id="2147483664" r:id="rId10"/>
    <p:sldLayoutId id="2147483652" r:id="rId11"/>
    <p:sldLayoutId id="2147483657" r:id="rId12"/>
    <p:sldLayoutId id="2147483654" r:id="rId13"/>
    <p:sldLayoutId id="2147483663" r:id="rId14"/>
    <p:sldLayoutId id="2147483662" r:id="rId15"/>
    <p:sldLayoutId id="2147483682" r:id="rId16"/>
    <p:sldLayoutId id="2147483683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69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mcas/testadmin/testnav-retest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mcas/update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hyperlink" Target="http://eepurl.com/ghSOhH" TargetMode="External"/><Relationship Id="rId4" Type="http://schemas.openxmlformats.org/officeDocument/2006/relationships/hyperlink" Target="https://profiles.doe.mass.edu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mcas.pearsonsupport.com/technology-setup/" TargetMode="External"/><Relationship Id="rId3" Type="http://schemas.openxmlformats.org/officeDocument/2006/relationships/hyperlink" Target="https://mcas.pearsonaccessnext.com/customer/index.action" TargetMode="External"/><Relationship Id="rId7" Type="http://schemas.openxmlformats.org/officeDocument/2006/relationships/hyperlink" Target="https://support.assessment.pearson.com/display/TN/Set+up+and+Use+TestNa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support.assessment.pearson.com/TN/testnav-online-support-16908292.html" TargetMode="External"/><Relationship Id="rId5" Type="http://schemas.openxmlformats.org/officeDocument/2006/relationships/hyperlink" Target="https://support.assessment.pearson.com/display/PAsup/PearsonAccess+Next+Online+Support" TargetMode="External"/><Relationship Id="rId10" Type="http://schemas.openxmlformats.org/officeDocument/2006/relationships/hyperlink" Target="https://support.assessment.pearson.com/display/TN/ProctorCache+System+Requirements" TargetMode="External"/><Relationship Id="rId4" Type="http://schemas.openxmlformats.org/officeDocument/2006/relationships/hyperlink" Target="http://mcas.pearsonsupport.com/resources/resources-training/MCAS_PAN_Overview_23_03_07/" TargetMode="External"/><Relationship Id="rId9" Type="http://schemas.openxmlformats.org/officeDocument/2006/relationships/hyperlink" Target="https://support.assessment.pearson.com/display/TN/Set+Up+and+Use+ProctorCach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" TargetMode="External"/><Relationship Id="rId2" Type="http://schemas.openxmlformats.org/officeDocument/2006/relationships/hyperlink" Target="https://www.doe.mass.edu/mcas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/updates.html" TargetMode="External"/><Relationship Id="rId2" Type="http://schemas.openxmlformats.org/officeDocument/2006/relationships/hyperlink" Target="https://profiles.doe.mass.edu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ESEDirectoryAdministrator@mass.gov" TargetMode="External"/><Relationship Id="rId4" Type="http://schemas.openxmlformats.org/officeDocument/2006/relationships/hyperlink" Target="http://www.doe.mass.edu/infoservices/data/diradmin/list.aspx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pearsonaccessnex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rng-mcas.pearsonaccessnext.com/" TargetMode="External"/><Relationship Id="rId5" Type="http://schemas.openxmlformats.org/officeDocument/2006/relationships/hyperlink" Target="https://mcas.pearsonaccessnext.com/customer/index.action" TargetMode="External"/><Relationship Id="rId4" Type="http://schemas.openxmlformats.org/officeDocument/2006/relationships/hyperlink" Target="http://mcas.pearsonsupport.com/manual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trainin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ssessment.pearson.com/TN/set-up-testnav-on-chromeos-18614070.html" TargetMode="External"/><Relationship Id="rId7" Type="http://schemas.openxmlformats.org/officeDocument/2006/relationships/hyperlink" Target="https://support.assessment.pearson.com/display/TN/Recently+Updated" TargetMode="External"/><Relationship Id="rId2" Type="http://schemas.openxmlformats.org/officeDocument/2006/relationships/hyperlink" Target="https://support.assessment.pearson.com/display/TN/TestNav+System+Requirement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mcas.pearsonsupport.com/manuals/" TargetMode="External"/><Relationship Id="rId5" Type="http://schemas.openxmlformats.org/officeDocument/2006/relationships/hyperlink" Target="https://tech.ed.gov/infrastructure/" TargetMode="External"/><Relationship Id="rId4" Type="http://schemas.openxmlformats.org/officeDocument/2006/relationships/hyperlink" Target="https://support.assessment.pearson.com/TN/network-requirements-and-guidelines-23074307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manual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hyperlink" Target="http://mcas.pearsonsupport.com/technology-setup/" TargetMode="External"/><Relationship Id="rId4" Type="http://schemas.openxmlformats.org/officeDocument/2006/relationships/hyperlink" Target="http://mcas.pearsonsupport.com/training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mcas/testadmin/retest/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MCAS@mass.gov" TargetMode="External"/><Relationship Id="rId2" Type="http://schemas.openxmlformats.org/officeDocument/2006/relationships/hyperlink" Target="https://www.doe.mass.edu/mcas/testadmin/devicecalculator.xlsx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us14.campaign-archive.com/?u=d8f37d1a90dacd97f207f0b4a&amp;id=35fdb1cfcc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a.testnav.com/client/index.html#login?username=LGN046141535&amp;password=2BLSVJLA" TargetMode="External"/><Relationship Id="rId2" Type="http://schemas.openxmlformats.org/officeDocument/2006/relationships/hyperlink" Target="http://www.doe.mass.edu/stem/dlcs/?section=planningtools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mcas.pearsonsupport.com/student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oe.mass.edu/mcas/parents" TargetMode="External"/><Relationship Id="rId13" Type="http://schemas.openxmlformats.org/officeDocument/2006/relationships/hyperlink" Target="http://mcas.pearsonsupport.com/student/" TargetMode="External"/><Relationship Id="rId3" Type="http://schemas.openxmlformats.org/officeDocument/2006/relationships/hyperlink" Target="https://www.doe.mass.edu/mcas/testadmin/pre-admin-guide.pdf" TargetMode="External"/><Relationship Id="rId7" Type="http://schemas.openxmlformats.org/officeDocument/2006/relationships/hyperlink" Target="https://www.doe.mass.edu/mcas/participation.html" TargetMode="External"/><Relationship Id="rId12" Type="http://schemas.openxmlformats.org/officeDocument/2006/relationships/hyperlink" Target="http://mcas.pearsonsupport.com/released-items/" TargetMode="External"/><Relationship Id="rId2" Type="http://schemas.openxmlformats.org/officeDocument/2006/relationships/hyperlink" Target="https://www.doe.mass.edu/mcas/default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doe.mass.edu/mcas/admin.html" TargetMode="External"/><Relationship Id="rId11" Type="http://schemas.openxmlformats.org/officeDocument/2006/relationships/hyperlink" Target="http://www.doe.mass.edu/mcas/student/" TargetMode="External"/><Relationship Id="rId5" Type="http://schemas.openxmlformats.org/officeDocument/2006/relationships/hyperlink" Target="https://www.doe.mass.edu/mcas/tdd/default.html" TargetMode="External"/><Relationship Id="rId15" Type="http://schemas.openxmlformats.org/officeDocument/2006/relationships/hyperlink" Target="https://gateway.edu.state.ma.us/stardust/login" TargetMode="External"/><Relationship Id="rId10" Type="http://schemas.openxmlformats.org/officeDocument/2006/relationships/hyperlink" Target="http://mcas.pearsonsupport.com/resources/manuals/PAN%20Tasks%20Timeline.pdf" TargetMode="External"/><Relationship Id="rId4" Type="http://schemas.openxmlformats.org/officeDocument/2006/relationships/hyperlink" Target="http://www.doe.mass.edu/mcas/cal.html" TargetMode="External"/><Relationship Id="rId9" Type="http://schemas.openxmlformats.org/officeDocument/2006/relationships/hyperlink" Target="http://mcas.pearsonsupport.com/" TargetMode="External"/><Relationship Id="rId14" Type="http://schemas.openxmlformats.org/officeDocument/2006/relationships/hyperlink" Target="https://mcas.pearsonaccessnext.com/customer/index.action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mcas/accessibility/manual.docx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mcas/accessibility/el-accommodations.pdf" TargetMode="Externa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/accessibility" TargetMode="External"/><Relationship Id="rId2" Type="http://schemas.openxmlformats.org/officeDocument/2006/relationships/hyperlink" Target="http://mcas.pearsonsupport.com/student/" TargetMode="Externa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www.doe.mass.edu/mcas/testadmin/forms/nondisclosure-ack-form.pdf" TargetMode="External"/><Relationship Id="rId5" Type="http://schemas.openxmlformats.org/officeDocument/2006/relationships/hyperlink" Target="http://mcas.pearsonsupport.com/training/" TargetMode="External"/><Relationship Id="rId4" Type="http://schemas.openxmlformats.org/officeDocument/2006/relationships/hyperlink" Target="https://www.doe.mass.edu/mcas/accessibility/organizers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mcas/graduation.html" TargetMode="External"/><Relationship Id="rId2" Type="http://schemas.openxmlformats.org/officeDocument/2006/relationships/hyperlink" Target="https://www.doe.mass.edu/mcas/testadmin/retest/participation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oe.mass.edu/scholarships/mastery/default.html" TargetMode="External"/><Relationship Id="rId4" Type="http://schemas.openxmlformats.org/officeDocument/2006/relationships/hyperlink" Target="https://www.doe.mass.edu/scholarships/adams/default.html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training/" TargetMode="External"/><Relationship Id="rId2" Type="http://schemas.openxmlformats.org/officeDocument/2006/relationships/hyperlink" Target="mailto:mcas@mass.gov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mcas.pearsonsupport.com/manuals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mcas.pearsonsupport.com/manuals/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InfoServices/data/diradmin/list.aspx" TargetMode="External"/><Relationship Id="rId2" Type="http://schemas.openxmlformats.org/officeDocument/2006/relationships/hyperlink" Target="https://gateway.edu.state.ma.u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cas.pearsonsupport.com/pearsonaccessnext/" TargetMode="External"/><Relationship Id="rId4" Type="http://schemas.openxmlformats.org/officeDocument/2006/relationships/hyperlink" Target="http://mcas.pearsonaccessnext.com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gateway.edu.state.ma.u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gateway.edu.state.ma.us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MCASEvents@cognia.org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mcas.pearsonaccessnext.com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mcas.pearsonsupport.com/manuals/" TargetMode="Externa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profiles.doe.mass.edu/search/search.aspx?leftNavId=11239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training/" TargetMode="External"/><Relationship Id="rId2" Type="http://schemas.openxmlformats.org/officeDocument/2006/relationships/hyperlink" Target="http://mcas.pearsonsupport.com/manuals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oe.mass.edu/mcas/highschool.html" TargetMode="External"/><Relationship Id="rId3" Type="http://schemas.openxmlformats.org/officeDocument/2006/relationships/hyperlink" Target="http://mcas.pearsonsupport.com/training/" TargetMode="External"/><Relationship Id="rId7" Type="http://schemas.openxmlformats.org/officeDocument/2006/relationships/hyperlink" Target="http://mcas.pearsonsupport.com/released-items/ela/" TargetMode="External"/><Relationship Id="rId2" Type="http://schemas.openxmlformats.org/officeDocument/2006/relationships/hyperlink" Target="http://mcas.pearsonsupport.com/" TargetMode="Externa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://eepurl.com/ghSOhH" TargetMode="External"/><Relationship Id="rId5" Type="http://schemas.openxmlformats.org/officeDocument/2006/relationships/hyperlink" Target="http://www.doe.mass.edu/mcas/updates.html" TargetMode="External"/><Relationship Id="rId4" Type="http://schemas.openxmlformats.org/officeDocument/2006/relationships/hyperlink" Target="http://mcas.pearsonsupport.com/pearsonaccessnext/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mailto:mcas@mass.gov" TargetMode="External"/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mailto:mcas@cognia.org" TargetMode="External"/><Relationship Id="rId2" Type="http://schemas.openxmlformats.org/officeDocument/2006/relationships/hyperlink" Target="http://mcas.pearsonsupport.com/" TargetMode="External"/><Relationship Id="rId1" Type="http://schemas.openxmlformats.org/officeDocument/2006/relationships/slideLayout" Target="../slideLayouts/slideLayout26.xml"/><Relationship Id="rId6" Type="http://schemas.openxmlformats.org/officeDocument/2006/relationships/hyperlink" Target="mailto:mcas@mass.gov" TargetMode="External"/><Relationship Id="rId5" Type="http://schemas.openxmlformats.org/officeDocument/2006/relationships/hyperlink" Target="http://www.doe.mass.edu/mcas" TargetMode="External"/><Relationship Id="rId4" Type="http://schemas.openxmlformats.org/officeDocument/2006/relationships/hyperlink" Target="http://mcas.pearsonsupport.com/technology-setup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mcas/testadmin/pre-admin-guide.pdf" TargetMode="External"/><Relationship Id="rId2" Type="http://schemas.openxmlformats.org/officeDocument/2006/relationships/hyperlink" Target="http://mcas.pearsonsupport.com/train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oe.mass.edu/mcas/training.html" TargetMode="External"/><Relationship Id="rId5" Type="http://schemas.openxmlformats.org/officeDocument/2006/relationships/hyperlink" Target="http://mcas.pearsonsupport.com/manuals/" TargetMode="External"/><Relationship Id="rId4" Type="http://schemas.openxmlformats.org/officeDocument/2006/relationships/hyperlink" Target="https://www.doe.mass.edu/mcas/accessibility/default.html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hyperlink" Target="mailto:mcas@mass.gov" TargetMode="External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sv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hyperlink" Target="http://www.doe.mass.edu/mcas" TargetMode="External"/><Relationship Id="rId4" Type="http://schemas.openxmlformats.org/officeDocument/2006/relationships/image" Target="../media/image28.svg"/><Relationship Id="rId9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838" y="1625533"/>
            <a:ext cx="8631677" cy="1928238"/>
          </a:xfrm>
        </p:spPr>
        <p:txBody>
          <a:bodyPr>
            <a:noAutofit/>
          </a:bodyPr>
          <a:lstStyle/>
          <a:p>
            <a:r>
              <a:rPr lang="en-US" sz="5900"/>
              <a:t>November Retest  Administration Training</a:t>
            </a:r>
            <a:endParaRPr lang="en-US" altLang="en-US" sz="59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7538936" cy="1391055"/>
          </a:xfrm>
        </p:spPr>
        <p:txBody>
          <a:bodyPr/>
          <a:lstStyle/>
          <a:p>
            <a:pPr defTabSz="914126"/>
            <a:r>
              <a:rPr lang="en-US" altLang="zh-CN" sz="279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Office of Student Assessment Services </a:t>
            </a:r>
          </a:p>
          <a:p>
            <a:pPr defTabSz="914126"/>
            <a:r>
              <a:rPr lang="en-US" altLang="zh-CN" sz="279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9, 2024</a:t>
            </a:r>
            <a:endParaRPr lang="zh-CN" altLang="en-US" sz="2799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Commonly Used Acronyms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1283557" cy="4747845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CBT: </a:t>
            </a:r>
            <a:r>
              <a:rPr lang="en-US" sz="36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Computer-based testing</a:t>
            </a:r>
          </a:p>
          <a:p>
            <a:r>
              <a:rPr lang="en-US" sz="3600" b="1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PBT: </a:t>
            </a:r>
            <a:r>
              <a:rPr lang="en-US" sz="36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Paper-based testing</a:t>
            </a:r>
          </a:p>
          <a:p>
            <a:r>
              <a:rPr lang="en-US" sz="3600" b="1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PAN: </a:t>
            </a:r>
            <a:r>
              <a:rPr lang="en-US" sz="36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PearsonAccess Next </a:t>
            </a:r>
          </a:p>
          <a:p>
            <a:r>
              <a:rPr lang="en-US" sz="3600" b="1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SR/PNP: </a:t>
            </a:r>
            <a:r>
              <a:rPr lang="en-US" sz="36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Registration/Personal Needs Profile</a:t>
            </a:r>
          </a:p>
          <a:p>
            <a:r>
              <a:rPr lang="en-US" sz="3600" b="1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EL: </a:t>
            </a:r>
            <a:r>
              <a:rPr lang="en-US" sz="36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learner</a:t>
            </a:r>
          </a:p>
          <a:p>
            <a:r>
              <a:rPr lang="en-US" sz="3600" b="1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ELA: </a:t>
            </a:r>
            <a:r>
              <a:rPr lang="en-US" sz="36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Language Arts</a:t>
            </a:r>
          </a:p>
          <a:p>
            <a:r>
              <a:rPr lang="en-US" sz="3600" b="1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SIMS: </a:t>
            </a:r>
            <a:r>
              <a:rPr lang="en-US" sz="36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Information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552345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3BF32F-1118-40CB-B0BC-BEA3B8CC67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43057" y="213831"/>
            <a:ext cx="11706225" cy="13234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Timeline for MCAS CBT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Pre-Administration Tasks</a:t>
            </a:r>
          </a:p>
        </p:txBody>
      </p:sp>
      <p:graphicFrame>
        <p:nvGraphicFramePr>
          <p:cNvPr id="2" name="Diagram 1" descr="timeline">
            <a:extLst>
              <a:ext uri="{FF2B5EF4-FFF2-40B4-BE49-F238E27FC236}">
                <a16:creationId xmlns:a16="http://schemas.microsoft.com/office/drawing/2014/main" id="{F84F7193-F66D-454D-BA25-6EE5E9D067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5693385"/>
              </p:ext>
            </p:extLst>
          </p:nvPr>
        </p:nvGraphicFramePr>
        <p:xfrm>
          <a:off x="601014" y="1371387"/>
          <a:ext cx="11262130" cy="5486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3085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Updates to TestNav for the November Retest 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/>
                <a:cs typeface="Arial"/>
              </a:rPr>
              <a:t>No updates to PAN since spring 2024.</a:t>
            </a:r>
          </a:p>
          <a:p>
            <a:pPr marL="514350" indent="-51435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/>
                <a:cs typeface="Arial"/>
              </a:rPr>
              <a:t>Updates to TestNav include:</a:t>
            </a:r>
          </a:p>
          <a:p>
            <a:pPr marL="971550" lvl="1" indent="-51435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/>
                <a:cs typeface="Arial"/>
              </a:rPr>
              <a:t>New option available (click &amp; click) for Drag and Drop questions.</a:t>
            </a:r>
          </a:p>
          <a:p>
            <a:pPr marL="1885950" lvl="3" indent="-51435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/>
                <a:cs typeface="Arial"/>
              </a:rPr>
              <a:t>Students may continue to use the drag and drop functionality on these questions. </a:t>
            </a:r>
          </a:p>
          <a:p>
            <a:pPr marL="971550" lvl="1" indent="-51435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/>
                <a:cs typeface="Arial"/>
              </a:rPr>
              <a:t>For Chromebooks with an enabled floating accessibility menu, opening TestNav in kiosk mode will automatically disable most of the options. </a:t>
            </a:r>
          </a:p>
          <a:p>
            <a:pPr marL="971550" lvl="1" indent="-51435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/>
                <a:cs typeface="Arial"/>
              </a:rPr>
              <a:t>Increased zoom level (500%) using the Zoom In/Out tool in the user drop-down menu. </a:t>
            </a:r>
            <a:endParaRPr lang="en-US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05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40775" y="288925"/>
            <a:ext cx="11651226" cy="67945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3647B6"/>
                </a:solidFill>
              </a:rPr>
              <a:t>1. Read Student Assessment Updates (ongoing).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99797" y="1078173"/>
            <a:ext cx="9684731" cy="4772212"/>
          </a:xfrm>
        </p:spPr>
        <p:txBody>
          <a:bodyPr/>
          <a:lstStyle/>
          <a:p>
            <a:r>
              <a:rPr lang="en-US" sz="2800">
                <a:hlinkClick r:id="rId3"/>
              </a:rPr>
              <a:t>Student Assessment Updates</a:t>
            </a:r>
            <a:r>
              <a:rPr lang="en-US" sz="2800"/>
              <a:t> are biweekly emails with important updates about the MCAS program. </a:t>
            </a:r>
          </a:p>
          <a:p>
            <a:r>
              <a:rPr lang="en-US" sz="2800"/>
              <a:t>The following roles in </a:t>
            </a:r>
            <a:r>
              <a:rPr lang="en-US" sz="2800">
                <a:hlinkClick r:id="rId4"/>
              </a:rPr>
              <a:t>School and District Profiles</a:t>
            </a:r>
            <a:r>
              <a:rPr lang="en-US" sz="2800"/>
              <a:t> automatically receive these updates</a:t>
            </a:r>
            <a:r>
              <a:rPr lang="en-US"/>
              <a:t>: </a:t>
            </a:r>
          </a:p>
          <a:p>
            <a:pPr lvl="1"/>
            <a:r>
              <a:rPr lang="en-US"/>
              <a:t>Principals, MCAS test coordinators, special education directors, and EL program directors</a:t>
            </a:r>
          </a:p>
          <a:p>
            <a:r>
              <a:rPr lang="en-US" sz="2800"/>
              <a:t>If you do not already receive these updates, subscribe using this link: </a:t>
            </a:r>
            <a:r>
              <a:rPr lang="en-US" sz="2800">
                <a:hlinkClick r:id="rId5"/>
              </a:rPr>
              <a:t>http://eepurl.com/ghSOhH</a:t>
            </a:r>
            <a:r>
              <a:rPr lang="en-US" sz="2800"/>
              <a:t> </a:t>
            </a:r>
          </a:p>
          <a:p>
            <a:endParaRPr lang="en-US" sz="2800"/>
          </a:p>
          <a:p>
            <a:endParaRPr lang="en-US"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3647B6"/>
                </a:solidFill>
              </a:rPr>
              <a:t>2. Become familiar with CBT components.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510" y="1086677"/>
            <a:ext cx="5846471" cy="5049837"/>
          </a:xfrm>
        </p:spPr>
        <p:txBody>
          <a:bodyPr>
            <a:normAutofit fontScale="92500" lnSpcReduction="20000"/>
          </a:bodyPr>
          <a:lstStyle/>
          <a:p>
            <a:r>
              <a:rPr lang="en-US" sz="3200" err="1">
                <a:hlinkClick r:id="rId3"/>
              </a:rPr>
              <a:t>PearsonAccess</a:t>
            </a:r>
            <a:r>
              <a:rPr lang="en-US" sz="3200">
                <a:hlinkClick r:id="rId3"/>
              </a:rPr>
              <a:t> Next</a:t>
            </a:r>
            <a:endParaRPr lang="en-US" sz="3200"/>
          </a:p>
          <a:p>
            <a:pPr lvl="1"/>
            <a:r>
              <a:rPr lang="en-US" sz="2800"/>
              <a:t>Online test management system for principals, test coordinators, technology coordinators, and test administrators</a:t>
            </a:r>
          </a:p>
          <a:p>
            <a:pPr lvl="2"/>
            <a:r>
              <a:rPr lang="en-US" sz="2800" u="sng">
                <a:hlinkClick r:id="rId4"/>
              </a:rPr>
              <a:t>PAN Overview Video</a:t>
            </a:r>
            <a:endParaRPr lang="en-US" sz="2800" u="sng">
              <a:hlinkClick r:id="rId5"/>
            </a:endParaRPr>
          </a:p>
          <a:p>
            <a:pPr lvl="2"/>
            <a:r>
              <a:rPr lang="en-US" sz="2800" i="1" u="sng" err="1">
                <a:hlinkClick r:id="rId5"/>
              </a:rPr>
              <a:t>PearsonAccess</a:t>
            </a:r>
            <a:r>
              <a:rPr lang="en-US" sz="2800" i="1" u="sng">
                <a:hlinkClick r:id="rId5"/>
              </a:rPr>
              <a:t> Next User Guide</a:t>
            </a:r>
            <a:r>
              <a:rPr lang="en-US" sz="2800"/>
              <a:t> </a:t>
            </a:r>
          </a:p>
          <a:p>
            <a:pPr lvl="1"/>
            <a:endParaRPr lang="en-US" sz="2800"/>
          </a:p>
          <a:p>
            <a:r>
              <a:rPr lang="en-US" sz="3200"/>
              <a:t>TestNav</a:t>
            </a:r>
          </a:p>
          <a:p>
            <a:pPr lvl="1"/>
            <a:r>
              <a:rPr lang="en-US" sz="2800"/>
              <a:t>Online testing platform used by students to take the computer-based MCAS assessments</a:t>
            </a:r>
          </a:p>
          <a:p>
            <a:pPr lvl="2"/>
            <a:r>
              <a:rPr lang="en-US" sz="2400">
                <a:hlinkClick r:id="rId6"/>
              </a:rPr>
              <a:t>TestNav8 Online Support</a:t>
            </a:r>
            <a:endParaRPr lang="en-US" sz="2400"/>
          </a:p>
          <a:p>
            <a:pPr lvl="2"/>
            <a:r>
              <a:rPr lang="en-US" sz="2400">
                <a:hlinkClick r:id="rId7"/>
              </a:rPr>
              <a:t>Set up and Use TestNav</a:t>
            </a:r>
            <a:endParaRPr lang="en-US" sz="2400"/>
          </a:p>
          <a:p>
            <a:pPr lvl="2"/>
            <a:endParaRPr lang="en-US" sz="2400"/>
          </a:p>
          <a:p>
            <a:endParaRPr lang="en-US" sz="2800"/>
          </a:p>
          <a:p>
            <a:endParaRPr lang="en-US" sz="2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60FA42-7249-4AF7-1CFD-01A72D2DEFE1}"/>
              </a:ext>
            </a:extLst>
          </p:cNvPr>
          <p:cNvSpPr txBox="1">
            <a:spLocks/>
          </p:cNvSpPr>
          <p:nvPr/>
        </p:nvSpPr>
        <p:spPr>
          <a:xfrm>
            <a:off x="6415071" y="1089315"/>
            <a:ext cx="5846471" cy="50498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err="1"/>
              <a:t>ProctorCache</a:t>
            </a:r>
            <a:r>
              <a:rPr lang="en-US" sz="3200"/>
              <a:t> (optional)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ProctorCache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precaches test content onto a designated machine in a school to reduce bandwidth requirements.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ProctorCache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stores test content, but does not store student responses.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Only schools with lower bandwidth that do not pass the Network Check should use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ProctorCache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See the resources below for detailed steps on how to decide whether to use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ProctorCache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sz="2200" err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ProctorCache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 Recommendation for MCAS CBT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Set Up and Use </a:t>
            </a:r>
            <a:r>
              <a:rPr lang="en-US" sz="2200" err="1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ProctorCache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  <a:hlinkClick r:id="rId10"/>
            </a:endParaRP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sz="2200" err="1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ProctorCache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 System Requirements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80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37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3BF32F-1118-40CB-B0BC-BEA3B8CC67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43057" y="213831"/>
            <a:ext cx="11706225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Timeline for Tasks in PAN</a:t>
            </a:r>
          </a:p>
        </p:txBody>
      </p:sp>
      <p:graphicFrame>
        <p:nvGraphicFramePr>
          <p:cNvPr id="5" name="Diagram 4" descr="timeline">
            <a:extLst>
              <a:ext uri="{FF2B5EF4-FFF2-40B4-BE49-F238E27FC236}">
                <a16:creationId xmlns:a16="http://schemas.microsoft.com/office/drawing/2014/main" id="{E55139D2-2EA1-4151-94E0-A10E0DB24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5388467"/>
              </p:ext>
            </p:extLst>
          </p:nvPr>
        </p:nvGraphicFramePr>
        <p:xfrm>
          <a:off x="496124" y="1140031"/>
          <a:ext cx="11422743" cy="1163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0E2E0A8-3574-43C7-994D-A4C1E26424D3}"/>
              </a:ext>
            </a:extLst>
          </p:cNvPr>
          <p:cNvSpPr txBox="1"/>
          <p:nvPr/>
        </p:nvSpPr>
        <p:spPr>
          <a:xfrm>
            <a:off x="500081" y="2303813"/>
            <a:ext cx="257741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Student Registration/</a:t>
            </a:r>
            <a:br>
              <a:rPr lang="en-US"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Needs Profile (SR/PNP)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6A3F58-9474-4918-95DC-22CF8196A92F}"/>
              </a:ext>
            </a:extLst>
          </p:cNvPr>
          <p:cNvSpPr txBox="1"/>
          <p:nvPr/>
        </p:nvSpPr>
        <p:spPr>
          <a:xfrm>
            <a:off x="3288804" y="2303813"/>
            <a:ext cx="24568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to update information in PAN (SR/PNP)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 Transfer Requests (as needed)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75DB6F-5B9B-4590-9F12-34841B539782}"/>
              </a:ext>
            </a:extLst>
          </p:cNvPr>
          <p:cNvSpPr txBox="1"/>
          <p:nvPr/>
        </p:nvSpPr>
        <p:spPr>
          <a:xfrm>
            <a:off x="6077525" y="2310501"/>
            <a:ext cx="278872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App Check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Preliminary System Test and/or Infrastructure Trial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2511CA-D7FB-4C91-BC18-6F0CE24DA891}"/>
              </a:ext>
            </a:extLst>
          </p:cNvPr>
          <p:cNvSpPr txBox="1"/>
          <p:nvPr/>
        </p:nvSpPr>
        <p:spPr>
          <a:xfrm>
            <a:off x="8897421" y="2339315"/>
            <a:ext cx="321759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PAN Sessions and add students to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 accommodations in PAN </a:t>
            </a:r>
          </a:p>
        </p:txBody>
      </p:sp>
    </p:spTree>
    <p:extLst>
      <p:ext uri="{BB962C8B-B14F-4D97-AF65-F5344CB8AC3E}">
        <p14:creationId xmlns:p14="http://schemas.microsoft.com/office/powerpoint/2010/main" val="1876788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E46D-70D2-4B93-84CF-E62956879E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7118" y="299424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and 4. Identify the test administration team and establish a communication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050AD-25C7-4FF9-9ED8-9B34AB022D8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3850" y="1222280"/>
            <a:ext cx="10499796" cy="5049837"/>
          </a:xfrm>
        </p:spPr>
        <p:txBody>
          <a:bodyPr/>
          <a:lstStyle/>
          <a:p>
            <a:pPr>
              <a:buClrTx/>
            </a:pPr>
            <a:r>
              <a:rPr lang="en-US" sz="24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staff members who can help with planning and management of CBT: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coordination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 features for all students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Accommodations for students with disabilities and English learners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set-up</a:t>
            </a:r>
          </a:p>
          <a:p>
            <a:pPr>
              <a:buClrTx/>
            </a:pPr>
            <a:r>
              <a:rPr lang="en-US" sz="24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local responsibilities.</a:t>
            </a:r>
          </a:p>
          <a:p>
            <a:pPr>
              <a:buClrTx/>
            </a:pPr>
            <a:r>
              <a:rPr lang="en-US" sz="24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a plan for sharing applicable information from the Student Assessment Update with others as needed.</a:t>
            </a:r>
          </a:p>
          <a:p>
            <a:pPr>
              <a:buClrTx/>
            </a:pPr>
            <a:r>
              <a:rPr lang="en-US" sz="24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which resources from the </a:t>
            </a:r>
            <a:r>
              <a:rPr lang="en-US" sz="24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DESE website</a:t>
            </a:r>
            <a:r>
              <a:rPr lang="en-US" sz="24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MCAS Resource Center</a:t>
            </a:r>
            <a:r>
              <a:rPr lang="en-US" sz="24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would be helpful for technology staff as well as test administrators, and share accordingly. </a:t>
            </a:r>
            <a:endParaRPr lang="en-US" sz="200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endParaRPr lang="en-US" sz="240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949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E46D-70D2-4B93-84CF-E62956879E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Update contact information with DESE.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050AD-25C7-4FF9-9ED8-9B34AB022D8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6" y="968374"/>
            <a:ext cx="10976384" cy="5206283"/>
          </a:xfrm>
        </p:spPr>
        <p:txBody>
          <a:bodyPr/>
          <a:lstStyle/>
          <a:p>
            <a:pPr>
              <a:buClrTx/>
            </a:pPr>
            <a:r>
              <a:rPr lang="en-US" sz="24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 uses contact information in </a:t>
            </a:r>
            <a:r>
              <a:rPr lang="en-US" sz="24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School and District Profiles</a:t>
            </a:r>
            <a:r>
              <a:rPr lang="en-US" sz="24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email the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Student Assessment Update</a:t>
            </a:r>
            <a:r>
              <a:rPr lang="en-US" sz="24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other time-sensitive information.</a:t>
            </a:r>
          </a:p>
          <a:p>
            <a:pPr lvl="0">
              <a:buClrTx/>
            </a:pPr>
            <a:r>
              <a:rPr lang="en-US" sz="24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contact information on the </a:t>
            </a:r>
            <a:r>
              <a:rPr lang="en-US" sz="24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School and District Profiles</a:t>
            </a:r>
            <a:r>
              <a:rPr lang="en-US" sz="24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page for: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MCAS Test Coordinator (district- and school-level; can assign to multiple individuals)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Technology Director (district-level only)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Principals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210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Tx/>
              <a:buNone/>
            </a:pPr>
            <a:endParaRPr lang="en-US" sz="210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Tx/>
              <a:buNone/>
            </a:pPr>
            <a:endParaRPr lang="en-US" sz="210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Tx/>
              <a:buNone/>
            </a:pPr>
            <a:endParaRPr lang="en-US" sz="210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Tx/>
              <a:buNone/>
            </a:pPr>
            <a:endParaRPr lang="en-US" sz="210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Tx/>
              <a:buNone/>
            </a:pPr>
            <a:endParaRPr lang="en-US" sz="210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Tx/>
              <a:buNone/>
            </a:pPr>
            <a:endParaRPr lang="en-US" sz="210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Tx/>
              <a:buNone/>
            </a:pPr>
            <a:endParaRPr lang="en-US" sz="210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Tx/>
              <a:buNone/>
            </a:pPr>
            <a:endParaRPr lang="en-US" sz="210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2452FC1-BFC6-1934-F400-28ACBEAFE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415412"/>
              </p:ext>
            </p:extLst>
          </p:nvPr>
        </p:nvGraphicFramePr>
        <p:xfrm>
          <a:off x="1062243" y="3217553"/>
          <a:ext cx="10496550" cy="2773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48275">
                  <a:extLst>
                    <a:ext uri="{9D8B030D-6E8A-4147-A177-3AD203B41FA5}">
                      <a16:colId xmlns:a16="http://schemas.microsoft.com/office/drawing/2014/main" val="736250906"/>
                    </a:ext>
                  </a:extLst>
                </a:gridCol>
                <a:gridCol w="5248275">
                  <a:extLst>
                    <a:ext uri="{9D8B030D-6E8A-4147-A177-3AD203B41FA5}">
                      <a16:colId xmlns:a16="http://schemas.microsoft.com/office/drawing/2014/main" val="334579327"/>
                    </a:ext>
                  </a:extLst>
                </a:gridCol>
              </a:tblGrid>
              <a:tr h="3536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Instructions on Updating Contact Information with DESE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447303"/>
                  </a:ext>
                </a:extLst>
              </a:tr>
              <a:tr h="1060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school districts, public schools, charter schools, collaboratives, approved special education schools, &amp; alternative education programs: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sites, adult education programs, out-of-state schools, SEIS-DYS programs:</a:t>
                      </a:r>
                    </a:p>
                    <a:p>
                      <a:endParaRPr lang="en-US" b="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881083"/>
                  </a:ext>
                </a:extLst>
              </a:tr>
              <a:tr h="1060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Submit updates to your </a:t>
                      </a: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District-Level Directory Administrator</a:t>
                      </a: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>
                        <a:solidFill>
                          <a:srgbClr val="101D3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Email your updates to </a:t>
                      </a:r>
                      <a:r>
                        <a:rPr lang="en-US" sz="1800">
                          <a:solidFill>
                            <a:srgbClr val="0563C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ESEDirectoryAdministrator@mass.</a:t>
                      </a:r>
                      <a:r>
                        <a:rPr lang="en-US" sz="18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gov</a:t>
                      </a:r>
                      <a:r>
                        <a:rPr lang="en-US" sz="18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>
                          <a:solidFill>
                            <a:srgbClr val="101D3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sure to include your 8-digit school code and school name.</a:t>
                      </a:r>
                      <a:endParaRPr 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629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232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B2670-607F-47C8-8FC5-46A68E4B47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Update user accounts in PAN and create additional accounts.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FD949-B973-4B9C-828F-745BE07350D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4" y="1179433"/>
            <a:ext cx="11369675" cy="5049837"/>
          </a:xfrm>
        </p:spPr>
        <p:txBody>
          <a:bodyPr/>
          <a:lstStyle/>
          <a:p>
            <a:pPr>
              <a:buClr>
                <a:srgbClr val="101D35"/>
              </a:buClr>
            </a:pPr>
            <a:r>
              <a:rPr lang="en-US" sz="24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the </a:t>
            </a:r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User Role Matrix</a:t>
            </a:r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information on permissions for each role in PAN (5 different roles available).</a:t>
            </a:r>
          </a:p>
          <a:p>
            <a:pPr>
              <a:buClr>
                <a:srgbClr val="101D35"/>
              </a:buClr>
            </a:pPr>
            <a:r>
              <a:rPr lang="en-US" sz="24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accounts should be created by the school or district for appropriate staff members.</a:t>
            </a:r>
          </a:p>
          <a:p>
            <a:pPr>
              <a:buClr>
                <a:srgbClr val="101D35"/>
              </a:buClr>
            </a:pPr>
            <a:r>
              <a:rPr lang="en-US" sz="24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 will need to assign accounts for test administrators. </a:t>
            </a:r>
          </a:p>
          <a:p>
            <a:pPr>
              <a:buClr>
                <a:srgbClr val="101D35"/>
              </a:buClr>
            </a:pPr>
            <a:r>
              <a:rPr lang="en-US" sz="24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 to the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u="sng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Guide to Managing User Accounts in </a:t>
            </a:r>
            <a:r>
              <a:rPr lang="en-US" sz="2400" i="1" u="sng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PearsonAccess</a:t>
            </a:r>
            <a:r>
              <a:rPr lang="en-US" sz="2400" i="1" u="sng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Next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instructions on creating and editing user accounts. </a:t>
            </a:r>
          </a:p>
          <a:p>
            <a:pPr>
              <a:buClrTx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Two PAN sites: </a:t>
            </a:r>
            <a:r>
              <a:rPr lang="en-US" sz="28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live site</a:t>
            </a:r>
            <a:r>
              <a:rPr lang="en-US" sz="28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>
                <a:solidFill>
                  <a:srgbClr val="A18557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training site</a:t>
            </a:r>
            <a:endParaRPr lang="en-US" sz="2800" b="1">
              <a:solidFill>
                <a:srgbClr val="A185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Passwords on one site will always match the other.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site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is used for operational testing.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>
                <a:solidFill>
                  <a:srgbClr val="A18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site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is used for Infrastructure Trials and Preliminary System Tests.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Accounts will need to be created on each site. </a:t>
            </a:r>
          </a:p>
          <a:p>
            <a:pPr>
              <a:buClr>
                <a:srgbClr val="101D35"/>
              </a:buClr>
            </a:pPr>
            <a:endParaRPr lang="en-US" sz="240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363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CB7BD-30E1-4D96-87E7-033C97B61E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DFADA-3B58-4992-BE23-4AE451B6762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1369675" cy="5049837"/>
          </a:xfrm>
        </p:spPr>
        <p:txBody>
          <a:bodyPr/>
          <a:lstStyle/>
          <a:p>
            <a:pPr>
              <a:buClrTx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b="1">
                <a:solidFill>
                  <a:srgbClr val="A18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brown training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site vs. the </a:t>
            </a:r>
            <a:r>
              <a:rPr lang="en-US" sz="32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 live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site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5CB95F-2218-EB59-3173-C2908CE9E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2" y="2373001"/>
            <a:ext cx="5844722" cy="2866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CB9F9C-DB45-2317-3506-41B890D56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655" y="2373000"/>
            <a:ext cx="5949703" cy="286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90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zh-CN" sz="6000"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626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F83B5-5C40-450C-B8BA-AC7DF24FB0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View online training modules and previous training sessions.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69095-DC07-ECE6-C7B7-F4F7EEA1095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4" y="1317399"/>
            <a:ext cx="10509705" cy="5049837"/>
          </a:xfrm>
        </p:spPr>
        <p:txBody>
          <a:bodyPr/>
          <a:lstStyle/>
          <a:p>
            <a:pPr>
              <a:buClr>
                <a:srgbClr val="101D35"/>
              </a:buCl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Visit the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Training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page on the MCAS Resource Center for modules as well as recordings/slides from previous live training sessions. 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PAN Tasks to Complete Before, During, and After Testing</a:t>
            </a:r>
          </a:p>
          <a:p>
            <a:pPr lvl="2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Three separate trainings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Intro to MCAS Computer-Based Testing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Overview of the SR/PNP Process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MCAS Accessibility and Accommodations</a:t>
            </a:r>
          </a:p>
          <a:p>
            <a:pPr lvl="2">
              <a:buClr>
                <a:srgbClr val="101D35"/>
              </a:buClr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543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F3B09-27EA-4985-ADAF-FB41989C1F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4" y="484134"/>
            <a:ext cx="11369675" cy="679450"/>
          </a:xfrm>
        </p:spPr>
        <p:txBody>
          <a:bodyPr/>
          <a:lstStyle/>
          <a:p>
            <a:r>
              <a:rPr lang="en-US" sz="36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Meet with the technology coordinator, review technology specifications, and prepare the school’s infrastructure.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8C74A-0DA1-42FE-AC28-89F6CD35A90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6" y="1621980"/>
            <a:ext cx="10705646" cy="5049837"/>
          </a:xfrm>
        </p:spPr>
        <p:txBody>
          <a:bodyPr/>
          <a:lstStyle/>
          <a:p>
            <a:pPr>
              <a:buClr>
                <a:srgbClr val="101D35"/>
              </a:buClr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Meet with the technology coordinator.</a:t>
            </a:r>
          </a:p>
          <a:p>
            <a:pPr>
              <a:buClr>
                <a:srgbClr val="101D35"/>
              </a:buClr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Review specifications and resources: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TestNav System Requirements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Minimum and recommended specifications for hardware and devices</a:t>
            </a:r>
          </a:p>
          <a:p>
            <a:pPr lvl="2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Recommended levels of bandwidth</a:t>
            </a:r>
          </a:p>
          <a:p>
            <a:pPr lvl="2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Note special instructions for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ChromeOS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(Chromebooks).</a:t>
            </a:r>
          </a:p>
          <a:p>
            <a:pPr lvl="2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Confirm whether all devices planned for testing will meet these specifications. 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Network Requirements and Guidelines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01D35"/>
              </a:buClr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Download the updated TestNav application on all testing devices. </a:t>
            </a:r>
          </a:p>
          <a:p>
            <a:pPr>
              <a:buClr>
                <a:srgbClr val="101D35"/>
              </a:buClr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Identify/address gaps in technology capacity such as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Potentially insufficient bandwidth</a:t>
            </a:r>
          </a:p>
          <a:p>
            <a:pPr lvl="2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USDE guide on building technology infrastructure for learning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Follow the instructions for running a Network Check in the </a:t>
            </a:r>
            <a:r>
              <a:rPr lang="en-US" sz="160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ProctorCache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Recommendation for CBT 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cs typeface="Arial" panose="020B0604020202020204" pitchFamily="34" charset="0"/>
              <a:hlinkClick r:id="rId7"/>
            </a:endParaRPr>
          </a:p>
        </p:txBody>
      </p:sp>
    </p:spTree>
    <p:extLst>
      <p:ext uri="{BB962C8B-B14F-4D97-AF65-F5344CB8AC3E}">
        <p14:creationId xmlns:p14="http://schemas.microsoft.com/office/powerpoint/2010/main" val="1562267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28783-0175-4B9B-A711-CAA8EB0263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2788" y="453312"/>
            <a:ext cx="11479212" cy="679450"/>
          </a:xfrm>
        </p:spPr>
        <p:txBody>
          <a:bodyPr/>
          <a:lstStyle/>
          <a:p>
            <a:r>
              <a:rPr lang="en-US" sz="36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Plan for accessibility features (for all students) and accommodations for students with disabilities and English learners.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35EF5-C713-4412-8624-B70451B737D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2788" y="1696495"/>
            <a:ext cx="10923361" cy="5049837"/>
          </a:xfrm>
        </p:spPr>
        <p:txBody>
          <a:bodyPr/>
          <a:lstStyle/>
          <a:p>
            <a:pPr>
              <a:buClr>
                <a:srgbClr val="101D35"/>
              </a:buClr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Review selected accessibility features for all students and accommodations for students with disabilities and ELs. </a:t>
            </a:r>
          </a:p>
          <a:p>
            <a:pPr>
              <a:buClr>
                <a:srgbClr val="101D35"/>
              </a:buClr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Include selected features and accommodations in the SR/PNP.</a:t>
            </a:r>
          </a:p>
          <a:p>
            <a:pPr marL="457200" lvl="1" indent="0">
              <a:buClr>
                <a:srgbClr val="101D35"/>
              </a:buClr>
              <a:buNone/>
            </a:pPr>
            <a:r>
              <a:rPr lang="en-US" sz="2200" i="1">
                <a:latin typeface="Arial" panose="020B0604020202020204" pitchFamily="34" charset="0"/>
                <a:cs typeface="Arial" panose="020B0604020202020204" pitchFamily="34" charset="0"/>
              </a:rPr>
              <a:t>    Before testing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: required for student to receive correct test forms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200" i="1">
                <a:latin typeface="Arial" panose="020B0604020202020204" pitchFamily="34" charset="0"/>
                <a:cs typeface="Arial" panose="020B0604020202020204" pitchFamily="34" charset="0"/>
              </a:rPr>
              <a:t>After testing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: to update features or accommodations used during testing</a:t>
            </a:r>
          </a:p>
          <a:p>
            <a:pPr marL="0" indent="0">
              <a:buNone/>
            </a:pPr>
            <a:r>
              <a:rPr lang="en-US" sz="36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Complete the SR/PNP</a:t>
            </a:r>
          </a:p>
          <a:p>
            <a:pPr>
              <a:buClr>
                <a:srgbClr val="101D35"/>
              </a:buClr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The SR/PNP registers students for testing and places an initial order for PBT and for manuals.</a:t>
            </a:r>
          </a:p>
          <a:p>
            <a:pPr>
              <a:buClr>
                <a:srgbClr val="101D35"/>
              </a:buClr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SR/PNP window for the November retest administration is September 16-27. </a:t>
            </a:r>
          </a:p>
          <a:p>
            <a:pPr>
              <a:buClr>
                <a:srgbClr val="101D35"/>
              </a:buClr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See additional information in slides 36 to 55. </a:t>
            </a:r>
          </a:p>
          <a:p>
            <a:endParaRPr lang="en-US"/>
          </a:p>
        </p:txBody>
      </p:sp>
      <p:pic>
        <p:nvPicPr>
          <p:cNvPr id="4" name="Graphic 3" descr="Warning with solid fill">
            <a:extLst>
              <a:ext uri="{FF2B5EF4-FFF2-40B4-BE49-F238E27FC236}">
                <a16:creationId xmlns:a16="http://schemas.microsoft.com/office/drawing/2014/main" id="{63A7E294-0FA1-35C3-C5FB-C8C8BBFB1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3781" y="2916122"/>
            <a:ext cx="484909" cy="48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2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6477" y="288925"/>
            <a:ext cx="11985523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Run App Check and conduct an Infrastructure Trial or Preliminary System Test. </a:t>
            </a:r>
            <a:endParaRPr lang="en-US" sz="4000" i="1">
              <a:solidFill>
                <a:srgbClr val="3647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2326" y="1203874"/>
            <a:ext cx="4017530" cy="5049837"/>
          </a:xfrm>
        </p:spPr>
        <p:txBody>
          <a:bodyPr/>
          <a:lstStyle/>
          <a:p>
            <a:pPr marL="0" indent="0">
              <a:buClr>
                <a:srgbClr val="101D35"/>
              </a:buClr>
              <a:buNone/>
            </a:pPr>
            <a:r>
              <a:rPr lang="en-US" sz="2800" b="1" u="sng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Resources:</a:t>
            </a:r>
          </a:p>
          <a:p>
            <a:pPr>
              <a:buClr>
                <a:srgbClr val="101D35"/>
              </a:buClr>
            </a:pPr>
            <a:r>
              <a:rPr lang="en-US" sz="20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Infrastructure Trial Guide</a:t>
            </a:r>
            <a:endParaRPr lang="en-US" sz="200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Infrastructure Trial for Principals and Test Coordinators module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Infrastructure Trial for Technology Coordinators module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r>
              <a:rPr lang="en-US" sz="20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Recordings of Infrastructure Trial training sessions</a:t>
            </a:r>
            <a:endParaRPr lang="en-US" sz="200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01D35"/>
              </a:buClr>
            </a:pPr>
            <a:r>
              <a:rPr lang="en-US" sz="20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Schedule a call with Technology Support Specialists </a:t>
            </a:r>
            <a:endParaRPr lang="en-US" sz="200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101D35"/>
              </a:buClr>
              <a:buNone/>
            </a:pPr>
            <a:endParaRPr lang="en-US" sz="240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65D6BC-9497-460F-8C13-373B722308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5371" y="1292225"/>
            <a:ext cx="5695950" cy="52768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D1C6A-F80E-46E8-A0FB-6EBD16BA30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890588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and 13. Train test administrators in protocols and security requirements and review instructions in the Principal’s Administration Manual.</a:t>
            </a:r>
            <a:b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DE4893-E0DB-78C5-09E8-F288A24E9474}"/>
              </a:ext>
            </a:extLst>
          </p:cNvPr>
          <p:cNvSpPr txBox="1">
            <a:spLocks/>
          </p:cNvSpPr>
          <p:nvPr/>
        </p:nvSpPr>
        <p:spPr>
          <a:xfrm>
            <a:off x="605042" y="1808163"/>
            <a:ext cx="11264052" cy="41592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Clr>
                <a:srgbClr val="101D35"/>
              </a:buClr>
              <a:buFont typeface="Arial" panose="020B0604020202020204" pitchFamily="34" charset="0"/>
              <a:buChar char="•"/>
            </a:pP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279745-824F-BF5D-4F9E-F6CC5BE0D12D}"/>
              </a:ext>
            </a:extLst>
          </p:cNvPr>
          <p:cNvSpPr txBox="1">
            <a:spLocks/>
          </p:cNvSpPr>
          <p:nvPr/>
        </p:nvSpPr>
        <p:spPr>
          <a:xfrm>
            <a:off x="322906" y="2016392"/>
            <a:ext cx="11369675" cy="50498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101D35"/>
              </a:buClr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6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Schools will receive manuals on October 30.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101D35"/>
              </a:buClr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6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PDF versions of manuals will soon be posted to the </a:t>
            </a:r>
            <a:r>
              <a:rPr lang="en-US" sz="2600" u="sng" kern="10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2"/>
              </a:rPr>
              <a:t>Test Administration Resources for the November 2024 Retests</a:t>
            </a:r>
            <a:r>
              <a:rPr lang="en-US" sz="26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web page of the DESE website.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101D35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6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Excerpts from manuals will also be posted separately, including the test security requirements and the scripts for each test session. </a:t>
            </a:r>
          </a:p>
          <a:p>
            <a:pPr lvl="2">
              <a:buClr>
                <a:srgbClr val="101D35"/>
              </a:buClr>
              <a:buFont typeface="Arial" panose="020B0604020202020204" pitchFamily="34" charset="0"/>
              <a:buChar char="•"/>
            </a:pP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128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D1C6A-F80E-46E8-A0FB-6EBD16BA30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Prepare devices and materials.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59C26-694F-4E28-90D9-6FF436A3716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1369675" cy="5049837"/>
          </a:xfrm>
        </p:spPr>
        <p:txBody>
          <a:bodyPr/>
          <a:lstStyle/>
          <a:p>
            <a:pPr>
              <a:buClr>
                <a:srgbClr val="101D35"/>
              </a:buClr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Plan to have enough devices for test administrators and for students.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Recommended tool: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computer-based testing device planner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01D35"/>
              </a:buClr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Ensure all devices will be charged prior to each test session.</a:t>
            </a:r>
          </a:p>
          <a:p>
            <a:pPr>
              <a:buClr>
                <a:srgbClr val="101D35"/>
              </a:buClr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Have materials available (and check to see if they are in working order): 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Power cords, power strips, extra batteries, extra computers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If using tablets: external keyboards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If students are using text-to-speech: headphones </a:t>
            </a:r>
          </a:p>
          <a:p>
            <a:pPr>
              <a:buClr>
                <a:srgbClr val="101D35"/>
              </a:buClr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Schools may request to participate in BYOD (“bring your own device”) program by emailing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MCAS@mass.gov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. More information was provided in the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August 27 Student Assessment Update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31329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0C055-07F3-4795-9676-B981A024A6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Prepare students for online testing.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1CA13-FC1D-427A-9E28-3846901D34E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4" y="1221435"/>
            <a:ext cx="11369675" cy="504983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rgbClr val="101D35"/>
              </a:buClr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Ensure the curriculum incorporates digital learning; review the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DLCS Curriculum Framework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01D35"/>
              </a:buClr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Student Tutorial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Demonstration of the navigation, tools, and features for CBT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Students complete it independently (no audio).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Student Tutorial Table of Contents </a:t>
            </a:r>
          </a:p>
          <a:p>
            <a:pPr lvl="2">
              <a:buClr>
                <a:srgbClr val="101D35"/>
              </a:buClr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Describes what is on each page of the tutorial and for which administrations</a:t>
            </a:r>
          </a:p>
          <a:p>
            <a:pPr>
              <a:buClr>
                <a:srgbClr val="101D35"/>
              </a:buClr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Practice tests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Simulation of the tools and features for CBT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Include accessibility features and special editions:</a:t>
            </a:r>
          </a:p>
          <a:p>
            <a:pPr marL="914400" lvl="2" indent="0">
              <a:buClr>
                <a:srgbClr val="101D35"/>
              </a:buClr>
              <a:buNone/>
            </a:pPr>
            <a:r>
              <a:rPr lang="en-US" sz="2000">
                <a:latin typeface="Arial"/>
                <a:cs typeface="Arial"/>
              </a:rPr>
              <a:t>For example, students can gain familiarity with the text-to-speech and web extensions that are available.</a:t>
            </a:r>
          </a:p>
          <a:p>
            <a:pPr lvl="2">
              <a:buClr>
                <a:srgbClr val="101D35"/>
              </a:buClr>
              <a:buFont typeface="Arial" panose="020B0604020202020204" pitchFamily="34" charset="0"/>
              <a:buChar char="•"/>
            </a:pP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609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0C055-07F3-4795-9676-B981A024A6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Resources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B06008-6E5C-CEAA-D091-7AF2B8F944EC}"/>
              </a:ext>
            </a:extLst>
          </p:cNvPr>
          <p:cNvSpPr txBox="1">
            <a:spLocks/>
          </p:cNvSpPr>
          <p:nvPr/>
        </p:nvSpPr>
        <p:spPr>
          <a:xfrm>
            <a:off x="280500" y="990452"/>
            <a:ext cx="4546682" cy="5049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01D35"/>
              </a:buClr>
            </a:pPr>
            <a:r>
              <a:rPr lang="en-US" sz="24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MCAS page on the DESE website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lvl="1">
              <a:buClr>
                <a:srgbClr val="101D35"/>
              </a:buClr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MCAS Pre-Administration Guide for the November 2024 Retests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lvl="1">
              <a:buClr>
                <a:srgbClr val="101D35"/>
              </a:buClr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Statewide testing schedule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101D35"/>
              </a:buClr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Test designs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101D35"/>
              </a:buClr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Test administration resources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101D35"/>
              </a:buClr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Student participation guidelines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101D35"/>
              </a:buClr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Resources for parents/guardians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101D35"/>
              </a:buClr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01D35"/>
              </a:buClr>
            </a:pPr>
            <a:r>
              <a:rPr lang="en-US" sz="24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MCAS Resource Center</a:t>
            </a:r>
            <a:endParaRPr lang="en-US" sz="240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101D35"/>
              </a:buClr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PAN Tasks Timeline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lvl="1">
              <a:buClr>
                <a:srgbClr val="101D35"/>
              </a:buClr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01D35"/>
              </a:buClr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A3A27C-BACB-59D8-C6C2-7A7D6996230D}"/>
              </a:ext>
            </a:extLst>
          </p:cNvPr>
          <p:cNvSpPr txBox="1">
            <a:spLocks/>
          </p:cNvSpPr>
          <p:nvPr/>
        </p:nvSpPr>
        <p:spPr>
          <a:xfrm>
            <a:off x="5961829" y="661693"/>
            <a:ext cx="6350673" cy="5049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101D35"/>
              </a:buClr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01D35"/>
              </a:buClr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Additional resources for students 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Sample student work and scoring guides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Released items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Answer keys and scoring rubrics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for practice tests  </a:t>
            </a:r>
          </a:p>
          <a:p>
            <a:pPr lvl="2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Click on the subject, and then click on the grade.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Equation editor guides and symbol keys for Math and STE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Reference sheets for Math and STE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(for all students)</a:t>
            </a:r>
          </a:p>
          <a:p>
            <a:pPr marL="0" indent="0">
              <a:buClrTx/>
              <a:buNone/>
            </a:pPr>
            <a:endParaRPr lang="en-US" sz="240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None/>
            </a:pPr>
            <a:r>
              <a:rPr lang="en-US" sz="24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Websites to complete test administration tasks</a:t>
            </a:r>
          </a:p>
          <a:p>
            <a:pPr>
              <a:buClrTx/>
            </a:pPr>
            <a:r>
              <a:rPr lang="en-US" sz="2000" err="1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PearsonAccess</a:t>
            </a:r>
            <a:r>
              <a:rPr lang="en-US" sz="20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 Next</a:t>
            </a:r>
            <a:endParaRPr lang="en-US" sz="200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r>
              <a:rPr lang="en-US" sz="20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DESE Security Portal</a:t>
            </a:r>
            <a:endParaRPr lang="en-US" sz="200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01D35"/>
              </a:buClr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01D35"/>
              </a:buClr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03628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C9E595D-B290-4F97-8EB4-4C69E5CDB8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60979" y="1173028"/>
            <a:ext cx="7670042" cy="9588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998" b="0" i="0" u="none" strike="noStrike" kern="1200" cap="none" spc="0" normalizeH="0" baseline="0" noProof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 &amp;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132013"/>
            <a:ext cx="7391400" cy="3813175"/>
          </a:xfrm>
        </p:spPr>
        <p:txBody>
          <a:bodyPr anchor="ctr"/>
          <a:lstStyle/>
          <a:p>
            <a:pPr algn="ctr"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Use the “Q&amp;A” feature </a:t>
            </a:r>
            <a:b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to ask questions. </a:t>
            </a:r>
          </a:p>
        </p:txBody>
      </p:sp>
      <p:grpSp>
        <p:nvGrpSpPr>
          <p:cNvPr id="10" name="Group 9" descr="Image displays Q and A icon">
            <a:extLst>
              <a:ext uri="{FF2B5EF4-FFF2-40B4-BE49-F238E27FC236}">
                <a16:creationId xmlns:a16="http://schemas.microsoft.com/office/drawing/2014/main" id="{56784EC9-8324-435D-9799-DC8C165EA4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9306464" y="2288214"/>
            <a:ext cx="1351472" cy="958850"/>
            <a:chOff x="10086680" y="2047821"/>
            <a:chExt cx="1351472" cy="95885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BCD13F-519A-48EB-A42B-56C854BB29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98" t="5303" r="69522" b="1165"/>
            <a:stretch/>
          </p:blipFill>
          <p:spPr>
            <a:xfrm>
              <a:off x="10086680" y="2172930"/>
              <a:ext cx="1351472" cy="724061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4EC109F-D28E-4E1D-BD27-6766324F6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228483" y="2047821"/>
              <a:ext cx="1003300" cy="958850"/>
            </a:xfrm>
            <a:prstGeom prst="ellipse">
              <a:avLst/>
            </a:prstGeom>
            <a:noFill/>
            <a:ln w="57150">
              <a:solidFill>
                <a:srgbClr val="E385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6220CA8-8518-4F6B-BA96-CDBBE1345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73" y="3610936"/>
            <a:ext cx="3603678" cy="21866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98077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3. MCAS Accessibility Features and Accommodations</a:t>
            </a:r>
          </a:p>
        </p:txBody>
      </p:sp>
    </p:spTree>
    <p:extLst>
      <p:ext uri="{BB962C8B-B14F-4D97-AF65-F5344CB8AC3E}">
        <p14:creationId xmlns:p14="http://schemas.microsoft.com/office/powerpoint/2010/main" val="15340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Presenters</a:t>
            </a:r>
          </a:p>
        </p:txBody>
      </p:sp>
      <p:sp>
        <p:nvSpPr>
          <p:cNvPr id="7173" name="Content Placeholder 6"/>
          <p:cNvSpPr>
            <a:spLocks noGrp="1"/>
          </p:cNvSpPr>
          <p:nvPr>
            <p:ph idx="4294967295"/>
          </p:nvPr>
        </p:nvSpPr>
        <p:spPr>
          <a:xfrm>
            <a:off x="822325" y="1201130"/>
            <a:ext cx="10160203" cy="5049837"/>
          </a:xfrm>
        </p:spPr>
        <p:txBody>
          <a:bodyPr/>
          <a:lstStyle/>
          <a:p>
            <a:pPr marL="0" indent="0">
              <a:buClrTx/>
              <a:buNone/>
            </a:pPr>
            <a:r>
              <a:rPr lang="en-US" sz="28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Jodie Zalk, Manager of Test Administration and Publications</a:t>
            </a:r>
          </a:p>
          <a:p>
            <a:pPr marL="0" indent="0">
              <a:buClrTx/>
              <a:buNone/>
            </a:pPr>
            <a:r>
              <a:rPr lang="en-US" sz="28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 Pelychaty, Manager of Inclusive Assessment</a:t>
            </a:r>
          </a:p>
          <a:p>
            <a:pPr marL="0" indent="0">
              <a:buClrTx/>
              <a:buNone/>
            </a:pPr>
            <a:r>
              <a:rPr lang="en-US" sz="28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 Kelley, Data and Reporting Specialist</a:t>
            </a:r>
          </a:p>
          <a:p>
            <a:pPr marL="0" indent="0">
              <a:buClrTx/>
              <a:buNone/>
            </a:pPr>
            <a:r>
              <a:rPr lang="en-US" sz="28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Shannon Cullen, MCAS Test Administration Coordinator</a:t>
            </a:r>
          </a:p>
          <a:p>
            <a:pPr marL="0" indent="0">
              <a:buClrTx/>
              <a:buNone/>
            </a:pPr>
            <a:r>
              <a:rPr lang="en-US" sz="28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Holly Woodruff, Pearson Program Manager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7498B4-60A7-6BD8-BB1F-6FD50D68BB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4500" y="293688"/>
            <a:ext cx="11747500" cy="1098550"/>
          </a:xfrm>
        </p:spPr>
        <p:txBody>
          <a:bodyPr>
            <a:noAutofit/>
          </a:bodyPr>
          <a:lstStyle/>
          <a:p>
            <a:r>
              <a:rPr lang="en-US" sz="4000">
                <a:solidFill>
                  <a:srgbClr val="0060C7"/>
                </a:solidFill>
                <a:latin typeface="Arial"/>
                <a:cs typeface="Arial"/>
              </a:rPr>
              <a:t>Accessibility Features &amp; Accommodations</a:t>
            </a:r>
            <a:endParaRPr lang="en-US" sz="4000" b="0" i="0">
              <a:solidFill>
                <a:srgbClr val="0060C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4E6C47-5050-54C8-E28E-CE8E2A01FCD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4500" y="1392238"/>
            <a:ext cx="10904538" cy="452278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>
                <a:solidFill>
                  <a:srgbClr val="000000"/>
                </a:solidFill>
                <a:latin typeface="Arial"/>
                <a:cs typeface="Segoe UI"/>
                <a:hlinkClick r:id="rId2"/>
              </a:rPr>
              <a:t>Accessibility and Accommodations Manual for the November 2024 Retest Administration</a:t>
            </a:r>
            <a:endParaRPr lang="en-US">
              <a:solidFill>
                <a:srgbClr val="000000"/>
              </a:solidFill>
              <a:latin typeface="Arial"/>
              <a:cs typeface="Segoe UI"/>
            </a:endParaRPr>
          </a:p>
          <a:p>
            <a:pPr lvl="1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cs typeface="Segoe UI"/>
              </a:rPr>
              <a:t>Simplified manual for November retest only</a:t>
            </a:r>
            <a:endParaRPr lang="en-US" u="sng">
              <a:solidFill>
                <a:srgbClr val="000000"/>
              </a:solidFill>
              <a:latin typeface="Arial"/>
              <a:cs typeface="Segoe UI"/>
            </a:endParaRPr>
          </a:p>
          <a:p>
            <a:pPr lvl="1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cs typeface="Segoe UI"/>
              </a:rPr>
              <a:t>Includes all available accessibly features and accommodations</a:t>
            </a:r>
          </a:p>
          <a:p>
            <a: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>
                <a:solidFill>
                  <a:srgbClr val="000000"/>
                </a:solidFill>
                <a:latin typeface="Arial"/>
                <a:cs typeface="Segoe UI"/>
              </a:rPr>
              <a:t>Changes to a student’s IEP are not required simply because the student is participating in retests, unless the student’s needs change.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endParaRPr lang="en-US">
              <a:solidFill>
                <a:srgbClr val="101D35"/>
              </a:solidFill>
              <a:latin typeface="Arial"/>
              <a:cs typeface="Segoe UI"/>
            </a:endParaRPr>
          </a:p>
          <a:p>
            <a:pPr lvl="1">
              <a:spcBef>
                <a:spcPts val="300"/>
              </a:spcBef>
              <a:spcAft>
                <a:spcPts val="600"/>
              </a:spcAft>
            </a:pPr>
            <a:endParaRPr lang="en-US">
              <a:solidFill>
                <a:srgbClr val="101D35"/>
              </a:solidFill>
              <a:latin typeface="Arial"/>
            </a:endParaRPr>
          </a:p>
          <a:p>
            <a:pPr marL="457200" lvl="1" indent="0">
              <a:spcBef>
                <a:spcPts val="300"/>
              </a:spcBef>
              <a:spcAft>
                <a:spcPts val="600"/>
              </a:spcAft>
              <a:buNone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4048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251F55-E50F-1300-291D-36899B9EEA3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48575" y="1245247"/>
            <a:ext cx="11195050" cy="49228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spcBef>
                <a:spcPts val="2400"/>
              </a:spcBef>
              <a:buClr>
                <a:srgbClr val="000000"/>
              </a:buClr>
            </a:pPr>
            <a:r>
              <a:rPr lang="en-US" b="1" u="sng">
                <a:latin typeface="Arial" panose="020B0604020202020204" pitchFamily="34" charset="0"/>
                <a:cs typeface="Arial" panose="020B0604020202020204" pitchFamily="34" charset="0"/>
              </a:rPr>
              <a:t>Universal accessibility features</a:t>
            </a:r>
            <a:r>
              <a:rPr lang="en-US" b="1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Tools and supports that are available to all students, either on the computer-based tests or their paper-based equivalents; some may need to be requested prior to testing via SR/PNP.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  <a:buClr>
                <a:srgbClr val="000000"/>
              </a:buClr>
            </a:pPr>
            <a:r>
              <a:rPr lang="en-US" b="1" u="sng">
                <a:latin typeface="Arial" panose="020B0604020202020204" pitchFamily="34" charset="0"/>
                <a:cs typeface="Arial" panose="020B0604020202020204" pitchFamily="34" charset="0"/>
              </a:rPr>
              <a:t>Designated accessibility features</a:t>
            </a:r>
            <a:r>
              <a:rPr lang="en-US" b="1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Flexible test administration procedures that may be used with any student at the discretion of the principal or test coordinator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  <a:buClr>
                <a:srgbClr val="000000"/>
              </a:buClr>
            </a:pPr>
            <a:r>
              <a:rPr lang="en-US" b="1" u="sng">
                <a:latin typeface="Arial" panose="020B0604020202020204" pitchFamily="34" charset="0"/>
                <a:cs typeface="Arial" panose="020B0604020202020204" pitchFamily="34" charset="0"/>
              </a:rPr>
              <a:t>Accommodations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Specific supports available only to students with disabilities and ELs as detailed in a student’s IEP or 504 plan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  <a:buClr>
                <a:srgbClr val="000000"/>
              </a:buClr>
            </a:pPr>
            <a:r>
              <a:rPr lang="en-US" b="1" u="sng">
                <a:latin typeface="Arial" panose="020B0604020202020204" pitchFamily="34" charset="0"/>
                <a:cs typeface="Arial" panose="020B0604020202020204" pitchFamily="34" charset="0"/>
              </a:rPr>
              <a:t>Special access accommodations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May be provided to students who meet certain guidelines and criteria described in this document</a:t>
            </a: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  <a:buClr>
                <a:srgbClr val="000000"/>
              </a:buClr>
            </a:pPr>
            <a:r>
              <a:rPr lang="en-US" b="1" u="sng">
                <a:latin typeface="Arial" panose="020B0604020202020204" pitchFamily="34" charset="0"/>
                <a:cs typeface="Arial" panose="020B0604020202020204" pitchFamily="34" charset="0"/>
              </a:rPr>
              <a:t>EL accommodations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Accommodations available to ELs who do not have disabilities, as described in the PAM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8146E0-50CC-0281-22B3-2D15784848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4905" y="297509"/>
            <a:ext cx="10509250" cy="947738"/>
          </a:xfrm>
        </p:spPr>
        <p:txBody>
          <a:bodyPr>
            <a:normAutofit fontScale="90000"/>
          </a:bodyPr>
          <a:lstStyle/>
          <a:p>
            <a:r>
              <a:rPr lang="en-US" sz="4400">
                <a:solidFill>
                  <a:srgbClr val="4948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 Features &amp; Accommodations</a:t>
            </a:r>
            <a:endParaRPr lang="en-US">
              <a:solidFill>
                <a:srgbClr val="4948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5175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575C63-7668-9BB1-9F0A-F720EC2FBA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3063" y="219784"/>
            <a:ext cx="10515600" cy="104298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948B6"/>
                </a:solidFill>
              </a:rPr>
              <a:t>Guidelines for English Learners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6CB4B1-D415-820E-7BB4-DB7888526F8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3063" y="1388416"/>
            <a:ext cx="10888663" cy="448786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300"/>
              </a:spcAft>
            </a:pPr>
            <a:r>
              <a:rPr lang="en-US" sz="2600" b="1"/>
              <a:t>EL accommodations</a:t>
            </a:r>
            <a:r>
              <a:rPr lang="en-US" sz="2600"/>
              <a:t>: School staff familiar with the student should meet and</a:t>
            </a:r>
          </a:p>
          <a:p>
            <a:pPr lvl="1">
              <a:spcAft>
                <a:spcPts val="300"/>
              </a:spcAft>
            </a:pPr>
            <a:r>
              <a:rPr lang="en-US"/>
              <a:t>Review available accessibility features and accommodations for ELs.</a:t>
            </a:r>
          </a:p>
          <a:p>
            <a:pPr lvl="1">
              <a:spcAft>
                <a:spcPts val="300"/>
              </a:spcAft>
            </a:pPr>
            <a:r>
              <a:rPr lang="en-US"/>
              <a:t>Consider EL students’ language needs, learning characteristics, and preferences.</a:t>
            </a:r>
          </a:p>
          <a:p>
            <a:pPr lvl="1">
              <a:spcAft>
                <a:spcPts val="300"/>
              </a:spcAft>
            </a:pPr>
            <a:r>
              <a:rPr lang="en-US"/>
              <a:t>A sample form to document EL accommodations is provided on the </a:t>
            </a:r>
            <a:r>
              <a:rPr lang="en-US">
                <a:hlinkClick r:id="rId2"/>
              </a:rPr>
              <a:t>DESE website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24183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588D33-B0C5-A3BA-6B4D-5B16A50DA7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4129" y="335628"/>
            <a:ext cx="12141200" cy="1042988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4948B6"/>
                </a:solidFill>
              </a:rPr>
              <a:t>SR/PNP: Special Test Forms and Selected Accessibility Features and Accommodations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7FF305-9163-2891-769B-18D225E72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63" y="1470849"/>
            <a:ext cx="8501675" cy="22619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D419B1-B21D-522B-1170-247E58000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284" y="3914131"/>
            <a:ext cx="8335695" cy="27386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887937-F788-29AF-94D5-44151F9E17D3}"/>
              </a:ext>
            </a:extLst>
          </p:cNvPr>
          <p:cNvSpPr txBox="1"/>
          <p:nvPr/>
        </p:nvSpPr>
        <p:spPr>
          <a:xfrm>
            <a:off x="7460055" y="273414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ELA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98969A-220B-E5BB-C3C6-3057485ABB0B}"/>
              </a:ext>
            </a:extLst>
          </p:cNvPr>
          <p:cNvSpPr txBox="1"/>
          <p:nvPr/>
        </p:nvSpPr>
        <p:spPr>
          <a:xfrm>
            <a:off x="9821500" y="5530159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</p:txBody>
      </p:sp>
    </p:spTree>
    <p:extLst>
      <p:ext uri="{BB962C8B-B14F-4D97-AF65-F5344CB8AC3E}">
        <p14:creationId xmlns:p14="http://schemas.microsoft.com/office/powerpoint/2010/main" val="1766051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8146E0-50CC-0281-22B3-2D15784848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7150" y="408250"/>
            <a:ext cx="10509250" cy="947738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4948B6"/>
                </a:solidFill>
              </a:rPr>
              <a:t>Additional Resources for Accessibility Features and Accommodations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251F55-E50F-1300-291D-36899B9EEA3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35005" y="1522413"/>
            <a:ext cx="11195050" cy="492283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400">
                <a:latin typeface="Arial"/>
                <a:cs typeface="Arial"/>
                <a:hlinkClick r:id="rId2"/>
              </a:rPr>
              <a:t>Practice tests and student tutorial</a:t>
            </a:r>
            <a:endParaRPr lang="en-US" sz="2400">
              <a:latin typeface="Arial"/>
              <a:cs typeface="Arial"/>
            </a:endParaRPr>
          </a:p>
          <a:p>
            <a:pPr>
              <a:buClr>
                <a:schemeClr val="tx1"/>
              </a:buClr>
            </a:pPr>
            <a:r>
              <a:rPr lang="en-US" sz="2400">
                <a:latin typeface="Arial"/>
                <a:cs typeface="Arial"/>
                <a:hlinkClick r:id="rId3"/>
              </a:rPr>
              <a:t>DESE MCAS Accessibility and Accommodations webpage</a:t>
            </a:r>
            <a:endParaRPr lang="en-US" sz="2400">
              <a:latin typeface="Arial"/>
              <a:cs typeface="Arial"/>
            </a:endParaRPr>
          </a:p>
          <a:p>
            <a:pPr>
              <a:buClr>
                <a:schemeClr val="tx1"/>
              </a:buClr>
            </a:pPr>
            <a:r>
              <a:rPr lang="en-US" sz="2400" i="0" u="none" strike="noStrike">
                <a:solidFill>
                  <a:srgbClr val="0060C7"/>
                </a:solidFill>
                <a:effectLst/>
                <a:hlinkClick r:id="rId4"/>
              </a:rPr>
              <a:t>Graphic Organizers, Checklists, and Supplemental Reference Sheets for Use by Students with Disabilities</a:t>
            </a:r>
            <a:endParaRPr lang="en-US" sz="2400" i="0">
              <a:solidFill>
                <a:srgbClr val="222222"/>
              </a:solidFill>
              <a:effectLst/>
            </a:endParaRPr>
          </a:p>
          <a:p>
            <a:pPr>
              <a:buClr>
                <a:schemeClr val="tx1"/>
              </a:buClr>
            </a:pPr>
            <a:r>
              <a:rPr lang="en-US" sz="2400">
                <a:solidFill>
                  <a:srgbClr val="222222"/>
                </a:solidFill>
                <a:hlinkClick r:id="rId5"/>
              </a:rPr>
              <a:t>Training module and previously recorded training sessions on accessibility and accommodations</a:t>
            </a:r>
            <a:endParaRPr lang="en-US" sz="2400">
              <a:solidFill>
                <a:srgbClr val="222222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2400" u="sng">
                <a:solidFill>
                  <a:srgbClr val="000000"/>
                </a:solidFill>
                <a:effectLst/>
                <a:hlinkClick r:id="rId6"/>
              </a:rPr>
              <a:t>Nondisclosure Acknowledgment Forms</a:t>
            </a:r>
            <a:r>
              <a:rPr lang="en-US" sz="2400">
                <a:solidFill>
                  <a:srgbClr val="000000"/>
                </a:solidFill>
                <a:effectLst/>
              </a:rPr>
              <a:t> </a:t>
            </a:r>
            <a:r>
              <a:rPr lang="en-US" sz="2400">
                <a:effectLst/>
              </a:rPr>
              <a:t>(required for administering the following accommodations: </a:t>
            </a:r>
            <a:r>
              <a:rPr lang="en-US" sz="2400" kern="10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A2, A3.1, A3.2, A3.3, A5, A6.1, A8, A10.1, A10.2, A11, A12, A13, A14, A15, SA1.2, SA2, SA3.1, SA3.2, SA6, EL3.2, EL4.1, EL4.2</a:t>
            </a:r>
            <a:r>
              <a:rPr lang="en-US" sz="2400" kern="100">
                <a:solidFill>
                  <a:srgbClr val="000000"/>
                </a:solidFill>
                <a:ea typeface="Aptos" panose="020B0004020202020204" pitchFamily="34" charset="0"/>
              </a:rPr>
              <a:t>)</a:t>
            </a:r>
            <a:endParaRPr lang="en-US" sz="2400">
              <a:effectLst/>
            </a:endParaRPr>
          </a:p>
          <a:p>
            <a:endParaRPr lang="en-US" sz="2400">
              <a:effectLst/>
            </a:endParaRPr>
          </a:p>
          <a:p>
            <a:endParaRPr lang="en-US" sz="3600">
              <a:solidFill>
                <a:srgbClr val="222222"/>
              </a:solidFill>
            </a:endParaRPr>
          </a:p>
          <a:p>
            <a:endParaRPr lang="en-US" sz="35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71207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C9E595D-B290-4F97-8EB4-4C69E5CDB8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60979" y="1173028"/>
            <a:ext cx="7670042" cy="9588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998" b="0" i="0" u="none" strike="noStrike" kern="1200" cap="none" spc="0" normalizeH="0" baseline="0" noProof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 &amp;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132013"/>
            <a:ext cx="7391400" cy="3813175"/>
          </a:xfrm>
        </p:spPr>
        <p:txBody>
          <a:bodyPr anchor="ctr"/>
          <a:lstStyle/>
          <a:p>
            <a:pPr algn="ctr"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Use the “Q&amp;A” feature </a:t>
            </a:r>
            <a:b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to ask questions. </a:t>
            </a:r>
          </a:p>
        </p:txBody>
      </p:sp>
      <p:grpSp>
        <p:nvGrpSpPr>
          <p:cNvPr id="10" name="Group 9" descr="Image displays Q and A icon">
            <a:extLst>
              <a:ext uri="{FF2B5EF4-FFF2-40B4-BE49-F238E27FC236}">
                <a16:creationId xmlns:a16="http://schemas.microsoft.com/office/drawing/2014/main" id="{56784EC9-8324-435D-9799-DC8C165EA4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9306464" y="2288214"/>
            <a:ext cx="1351472" cy="958850"/>
            <a:chOff x="10086680" y="2047821"/>
            <a:chExt cx="1351472" cy="95885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BCD13F-519A-48EB-A42B-56C854BB29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98" t="5303" r="69522" b="1165"/>
            <a:stretch/>
          </p:blipFill>
          <p:spPr>
            <a:xfrm>
              <a:off x="10086680" y="2172930"/>
              <a:ext cx="1351472" cy="724061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4EC109F-D28E-4E1D-BD27-6766324F6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228483" y="2047821"/>
              <a:ext cx="1003300" cy="958850"/>
            </a:xfrm>
            <a:prstGeom prst="ellipse">
              <a:avLst/>
            </a:prstGeom>
            <a:noFill/>
            <a:ln w="57150">
              <a:solidFill>
                <a:srgbClr val="E385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6220CA8-8518-4F6B-BA96-CDBBE1345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73" y="3610936"/>
            <a:ext cx="3603678" cy="21866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89885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altLang="zh-CN" sz="6000">
                <a:latin typeface="Arial" panose="020B0604020202020204" pitchFamily="34" charset="0"/>
                <a:cs typeface="Arial" panose="020B0604020202020204" pitchFamily="34" charset="0"/>
              </a:rPr>
              <a:t>The SR/PNP Process</a:t>
            </a:r>
            <a:br>
              <a:rPr lang="zh-CN" altLang="en-US" sz="6000">
                <a:solidFill>
                  <a:schemeClr val="accent1">
                    <a:lumMod val="50000"/>
                  </a:schemeClr>
                </a:solidFill>
              </a:rPr>
            </a:b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0291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What is the SR/PNP?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 lnSpcReduction="10000"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Registration/Personal Needs Profile (SR/PNP) is a collection of student-level data, including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demographic data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registration information</a:t>
            </a:r>
          </a:p>
          <a:p>
            <a:pPr marL="800100" lvl="1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on selected accommodations that a student will use during testing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SR/PNP process must be completed to determine the basis for the initial shipment of materials to schools, including </a:t>
            </a:r>
          </a:p>
          <a:p>
            <a:pPr marL="800100" lvl="1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administration manuals (CBT and PBT)</a:t>
            </a:r>
          </a:p>
          <a:p>
            <a:pPr marL="800100" lvl="1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ID Labels for paper-based tests (PBT) </a:t>
            </a:r>
          </a:p>
          <a:p>
            <a:pPr marL="800100" lvl="1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PBT test and answer booklets, including special test editions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SR/PNP determines initial test orders and provides a record of students tested and the accommodations they used. 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Submission deadline of </a:t>
            </a: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27 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November 2024 Retest. 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9719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Participation Guidelines for the November Retest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  <a:hlinkClick r:id="rId2"/>
              </a:rPr>
              <a:t>Participation Guidelines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that students in the class of 2026 (current juniors) must earn higher scaled scores for the CD than earlier classes. </a:t>
            </a:r>
          </a:p>
          <a:p>
            <a:pPr marL="800100" lvl="1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See the </a:t>
            </a:r>
            <a:r>
              <a:rPr lang="en-US" sz="240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Massachusetts Graduation Requirements web page</a:t>
            </a: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 for additional information.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Schools and districts (incl. collaboratives and special education schools) can use Edwin PE613 to see students’ original graduating class.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The November Retest is the last opportunity for grade 12 students to test for scholarships</a:t>
            </a:r>
            <a:endParaRPr lang="en-US"/>
          </a:p>
          <a:p>
            <a:pPr marL="800100" lvl="1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Last opportunity for grade 12 first-time testers to qualify for the </a:t>
            </a:r>
            <a:r>
              <a:rPr lang="en-US" sz="2400">
                <a:solidFill>
                  <a:srgbClr val="000000"/>
                </a:solidFill>
                <a:latin typeface="Arial"/>
                <a:cs typeface="Arial"/>
                <a:hlinkClick r:id="rId4"/>
              </a:rPr>
              <a:t>Adams Scholarship</a:t>
            </a:r>
            <a:endParaRPr lang="en-US" sz="2400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Last opportunity for grade 12 students to test for </a:t>
            </a:r>
            <a:r>
              <a:rPr lang="en-US" sz="2400">
                <a:solidFill>
                  <a:srgbClr val="000000"/>
                </a:solidFill>
                <a:latin typeface="Arial"/>
                <a:cs typeface="Arial"/>
                <a:hlinkClick r:id="rId5"/>
              </a:rPr>
              <a:t>Koplik award</a:t>
            </a: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 purposes </a:t>
            </a:r>
          </a:p>
        </p:txBody>
      </p:sp>
    </p:spTree>
    <p:extLst>
      <p:ext uri="{BB962C8B-B14F-4D97-AF65-F5344CB8AC3E}">
        <p14:creationId xmlns:p14="http://schemas.microsoft.com/office/powerpoint/2010/main" val="20038477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399675"/>
            <a:ext cx="10990385" cy="800851"/>
          </a:xfrm>
        </p:spPr>
        <p:txBody>
          <a:bodyPr>
            <a:no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Overview of Steps to Complete the SR/PNP Process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1185235" cy="4747845"/>
          </a:xfrm>
        </p:spPr>
        <p:txBody>
          <a:bodyPr>
            <a:normAutofit lnSpcReduction="10000"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.CSV file prepared by DESE from Dropbox Central in the DESE Security Portal (available on September 16).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students from the file who are no longer enrolled in your school, and add rows for students who were not included in the file and will be testing.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 and update students’ accessibility features and accommodations.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as a .CSV file and import file into PAN.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Resolve any errors that occur.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student information as needed, through file export/import process or through the user interface.</a:t>
            </a:r>
          </a:p>
        </p:txBody>
      </p:sp>
    </p:spTree>
    <p:extLst>
      <p:ext uri="{BB962C8B-B14F-4D97-AF65-F5344CB8AC3E}">
        <p14:creationId xmlns:p14="http://schemas.microsoft.com/office/powerpoint/2010/main" val="679893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Logistics for This Session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189738"/>
            <a:ext cx="11192609" cy="4873132"/>
          </a:xfrm>
        </p:spPr>
        <p:txBody>
          <a:bodyPr>
            <a:normAutofit lnSpcReduction="10000"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Q&amp;A feature to ask a question.  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answer some questions aloud at specified times during this training session, and we will email the Q&amp;A afterwards.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your questions anytime, but we may not answer them in real time as some questions may be covered during the presentation. 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thumbs-up icon to “upvote” someone else’s question. 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student-specific questions to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mcas@mass.gov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 of asking here. 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session is being recorded and will be available in about a week in the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MCAS Resource Center</a:t>
            </a: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along with the slides.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were also emailed out beforehand, and are being posted in the chat. 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 captioning has been enabled for participants who need it. 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session is being interpreted into ASL. Our interpreting team will be onscreen with the presenters.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599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84A7949-4F92-04DA-2810-ED6E1A0CAC70}"/>
              </a:ext>
            </a:extLst>
          </p:cNvPr>
          <p:cNvSpPr txBox="1">
            <a:spLocks/>
          </p:cNvSpPr>
          <p:nvPr/>
        </p:nvSpPr>
        <p:spPr>
          <a:xfrm>
            <a:off x="600807" y="393401"/>
            <a:ext cx="10990385" cy="8008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/>
              <a:t>For what reasons and when should we update the SR/PNP?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B8CA261-18F1-7F43-A9DF-33C3766B9643}"/>
              </a:ext>
            </a:extLst>
          </p:cNvPr>
          <p:cNvSpPr/>
          <p:nvPr/>
        </p:nvSpPr>
        <p:spPr>
          <a:xfrm>
            <a:off x="600808" y="446810"/>
            <a:ext cx="11123898" cy="641119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4348A78-5712-5181-26D0-F4132631BD3D}"/>
              </a:ext>
            </a:extLst>
          </p:cNvPr>
          <p:cNvGrpSpPr/>
          <p:nvPr/>
        </p:nvGrpSpPr>
        <p:grpSpPr>
          <a:xfrm>
            <a:off x="927422" y="2220686"/>
            <a:ext cx="2557667" cy="1108491"/>
            <a:chOff x="-3730678" y="627575"/>
            <a:chExt cx="2152706" cy="110849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19732E8-48DD-5C38-94D4-5A4A9D04B245}"/>
                </a:ext>
              </a:extLst>
            </p:cNvPr>
            <p:cNvSpPr/>
            <p:nvPr/>
          </p:nvSpPr>
          <p:spPr>
            <a:xfrm>
              <a:off x="-3715740" y="627575"/>
              <a:ext cx="2137768" cy="110849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C06BE751-44DF-E947-474B-4FEBEB020186}"/>
                </a:ext>
              </a:extLst>
            </p:cNvPr>
            <p:cNvSpPr txBox="1"/>
            <p:nvPr/>
          </p:nvSpPr>
          <p:spPr>
            <a:xfrm>
              <a:off x="-3730678" y="627576"/>
              <a:ext cx="2047120" cy="1063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en-US" sz="1800" b="1" kern="1200">
                  <a:latin typeface="Arial" panose="020B0604020202020204" pitchFamily="34" charset="0"/>
                  <a:cs typeface="Arial" panose="020B0604020202020204" pitchFamily="34" charset="0"/>
                </a:rPr>
                <a:t>1. Initial SR/PNP Window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en-US" sz="1800" b="1" kern="1200">
                  <a:latin typeface="Arial" panose="020B0604020202020204" pitchFamily="34" charset="0"/>
                  <a:cs typeface="Arial" panose="020B0604020202020204" pitchFamily="34" charset="0"/>
                </a:rPr>
                <a:t>(Sept. </a:t>
              </a:r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16–27)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5775583-0BAB-870A-E549-2A3CAF1F44D3}"/>
              </a:ext>
            </a:extLst>
          </p:cNvPr>
          <p:cNvSpPr/>
          <p:nvPr/>
        </p:nvSpPr>
        <p:spPr>
          <a:xfrm>
            <a:off x="8822909" y="2220687"/>
            <a:ext cx="2614726" cy="110104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3059122-DD91-C1D8-E95C-8110D09E2DAE}"/>
              </a:ext>
            </a:extLst>
          </p:cNvPr>
          <p:cNvSpPr/>
          <p:nvPr/>
        </p:nvSpPr>
        <p:spPr>
          <a:xfrm>
            <a:off x="6355981" y="2220686"/>
            <a:ext cx="2215287" cy="110104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DF5356-C9C4-B39B-35B8-AC913A483ABB}"/>
              </a:ext>
            </a:extLst>
          </p:cNvPr>
          <p:cNvSpPr/>
          <p:nvPr/>
        </p:nvSpPr>
        <p:spPr>
          <a:xfrm>
            <a:off x="3794793" y="2220686"/>
            <a:ext cx="2281806" cy="110104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id="{61AE75BF-D4F0-98C7-17A8-3A8813882295}"/>
              </a:ext>
            </a:extLst>
          </p:cNvPr>
          <p:cNvSpPr txBox="1"/>
          <p:nvPr/>
        </p:nvSpPr>
        <p:spPr>
          <a:xfrm>
            <a:off x="9088997" y="2240960"/>
            <a:ext cx="2047120" cy="8378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>
                <a:latin typeface="Arial" panose="020B0604020202020204" pitchFamily="34" charset="0"/>
                <a:cs typeface="Arial" panose="020B0604020202020204" pitchFamily="34" charset="0"/>
              </a:rPr>
              <a:t>4. Deadline for Updating SR/PNP (Nov. 18)</a:t>
            </a:r>
          </a:p>
        </p:txBody>
      </p:sp>
      <p:sp>
        <p:nvSpPr>
          <p:cNvPr id="14" name="Rectangle: Rounded Corners 4">
            <a:extLst>
              <a:ext uri="{FF2B5EF4-FFF2-40B4-BE49-F238E27FC236}">
                <a16:creationId xmlns:a16="http://schemas.microsoft.com/office/drawing/2014/main" id="{291B064C-36AD-AA15-9BBF-9646003558AF}"/>
              </a:ext>
            </a:extLst>
          </p:cNvPr>
          <p:cNvSpPr txBox="1"/>
          <p:nvPr/>
        </p:nvSpPr>
        <p:spPr>
          <a:xfrm>
            <a:off x="6320551" y="2240961"/>
            <a:ext cx="2215287" cy="8378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>
                <a:latin typeface="Arial" panose="020B0604020202020204" pitchFamily="34" charset="0"/>
                <a:cs typeface="Arial" panose="020B0604020202020204" pitchFamily="34" charset="0"/>
              </a:rPr>
              <a:t>3. Test Administration Window</a:t>
            </a:r>
          </a:p>
        </p:txBody>
      </p:sp>
      <p:sp>
        <p:nvSpPr>
          <p:cNvPr id="15" name="Rectangle: Rounded Corners 4">
            <a:extLst>
              <a:ext uri="{FF2B5EF4-FFF2-40B4-BE49-F238E27FC236}">
                <a16:creationId xmlns:a16="http://schemas.microsoft.com/office/drawing/2014/main" id="{C0F265FA-C378-A51C-49CF-F2E5E7B72C81}"/>
              </a:ext>
            </a:extLst>
          </p:cNvPr>
          <p:cNvSpPr txBox="1"/>
          <p:nvPr/>
        </p:nvSpPr>
        <p:spPr>
          <a:xfrm>
            <a:off x="3801139" y="2352298"/>
            <a:ext cx="2232341" cy="8378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800" b="1" kern="1200">
                <a:latin typeface="Arial" panose="020B0604020202020204" pitchFamily="34" charset="0"/>
                <a:cs typeface="Arial" panose="020B0604020202020204" pitchFamily="34" charset="0"/>
              </a:rPr>
              <a:t>2. Extended SR/PNP Window for CBT 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800" b="1" kern="1200">
                <a:latin typeface="Arial" panose="020B0604020202020204" pitchFamily="34" charset="0"/>
                <a:cs typeface="Arial" panose="020B0604020202020204" pitchFamily="34" charset="0"/>
              </a:rPr>
              <a:t>(Sept. 30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800" b="1" kern="1200">
                <a:latin typeface="Arial" panose="020B0604020202020204" pitchFamily="34" charset="0"/>
                <a:cs typeface="Arial" panose="020B0604020202020204" pitchFamily="34" charset="0"/>
              </a:rPr>
              <a:t>Nov. 5)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B73F3D0-6154-1489-28DC-3D9A86DED71C}"/>
              </a:ext>
            </a:extLst>
          </p:cNvPr>
          <p:cNvGrpSpPr/>
          <p:nvPr/>
        </p:nvGrpSpPr>
        <p:grpSpPr>
          <a:xfrm>
            <a:off x="808788" y="3375141"/>
            <a:ext cx="2676301" cy="2084659"/>
            <a:chOff x="-3730678" y="772499"/>
            <a:chExt cx="614135" cy="348330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5DA146A-251A-2493-88A2-4E8F09933D43}"/>
                </a:ext>
              </a:extLst>
            </p:cNvPr>
            <p:cNvSpPr/>
            <p:nvPr/>
          </p:nvSpPr>
          <p:spPr>
            <a:xfrm>
              <a:off x="-3715740" y="807598"/>
              <a:ext cx="586264" cy="344820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42F667E6-584E-2489-0149-BB4FA9DB96B0}"/>
                </a:ext>
              </a:extLst>
            </p:cNvPr>
            <p:cNvSpPr txBox="1"/>
            <p:nvPr/>
          </p:nvSpPr>
          <p:spPr>
            <a:xfrm>
              <a:off x="-3730678" y="772499"/>
              <a:ext cx="614135" cy="3317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Add students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>
                  <a:latin typeface="Arial" panose="020B0604020202020204" pitchFamily="34" charset="0"/>
                  <a:cs typeface="Arial" panose="020B0604020202020204" pitchFamily="34" charset="0"/>
                </a:rPr>
                <a:t>Remove students/test assignments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>
                  <a:latin typeface="Arial" panose="020B0604020202020204" pitchFamily="34" charset="0"/>
                  <a:cs typeface="Arial" panose="020B0604020202020204" pitchFamily="34" charset="0"/>
                </a:rPr>
                <a:t>Edit accommodations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Edit demographic info</a:t>
              </a:r>
              <a:endParaRPr lang="en-US" b="1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C3D0085-6487-2E32-A8F1-80F63FE5818D}"/>
              </a:ext>
            </a:extLst>
          </p:cNvPr>
          <p:cNvGrpSpPr/>
          <p:nvPr/>
        </p:nvGrpSpPr>
        <p:grpSpPr>
          <a:xfrm>
            <a:off x="3682366" y="3404517"/>
            <a:ext cx="2562892" cy="1877983"/>
            <a:chOff x="-3750169" y="301148"/>
            <a:chExt cx="2137768" cy="134263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626ED70-2C0B-3D83-70F6-AD8B9A70257C}"/>
                </a:ext>
              </a:extLst>
            </p:cNvPr>
            <p:cNvSpPr/>
            <p:nvPr/>
          </p:nvSpPr>
          <p:spPr>
            <a:xfrm>
              <a:off x="-3750169" y="301148"/>
              <a:ext cx="2137768" cy="134263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4EBE2F9E-103B-5F9A-A4FE-E81A3686C0F0}"/>
                </a:ext>
              </a:extLst>
            </p:cNvPr>
            <p:cNvSpPr txBox="1"/>
            <p:nvPr/>
          </p:nvSpPr>
          <p:spPr>
            <a:xfrm>
              <a:off x="-3659701" y="541573"/>
              <a:ext cx="2047120" cy="837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Same as 1, but may need to </a:t>
              </a:r>
              <a:r>
                <a:rPr lang="en-US" b="1" u="sng">
                  <a:latin typeface="Arial" panose="020B0604020202020204" pitchFamily="34" charset="0"/>
                  <a:cs typeface="Arial" panose="020B0604020202020204" pitchFamily="34" charset="0"/>
                </a:rPr>
                <a:t>order paper-based tests</a:t>
              </a:r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 for new PBT accommodations</a:t>
              </a:r>
              <a:endParaRPr lang="en-US" b="1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1830ECD-AAB8-C1FE-C692-6EF617E942C2}"/>
              </a:ext>
            </a:extLst>
          </p:cNvPr>
          <p:cNvGrpSpPr/>
          <p:nvPr/>
        </p:nvGrpSpPr>
        <p:grpSpPr>
          <a:xfrm>
            <a:off x="6369371" y="3404517"/>
            <a:ext cx="2266025" cy="1730902"/>
            <a:chOff x="-3715740" y="807599"/>
            <a:chExt cx="2137768" cy="928467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E553897-693A-3517-E8D4-7406DB6F4FBE}"/>
                </a:ext>
              </a:extLst>
            </p:cNvPr>
            <p:cNvSpPr/>
            <p:nvPr/>
          </p:nvSpPr>
          <p:spPr>
            <a:xfrm>
              <a:off x="-3715740" y="807599"/>
              <a:ext cx="2137768" cy="92846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id="{5F9F66EC-1B78-3871-8828-1C1181DCC797}"/>
                </a:ext>
              </a:extLst>
            </p:cNvPr>
            <p:cNvSpPr txBox="1"/>
            <p:nvPr/>
          </p:nvSpPr>
          <p:spPr>
            <a:xfrm>
              <a:off x="-3648130" y="840558"/>
              <a:ext cx="2047120" cy="837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Same as 1, but </a:t>
              </a:r>
              <a:r>
                <a:rPr lang="en-US" b="1" u="sng">
                  <a:latin typeface="Arial" panose="020B0604020202020204" pitchFamily="34" charset="0"/>
                  <a:cs typeface="Arial" panose="020B0604020202020204" pitchFamily="34" charset="0"/>
                </a:rPr>
                <a:t>additional steps</a:t>
              </a:r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 are required for some accommodations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110B146-7A52-58E7-5C8E-CEE82E45706E}"/>
              </a:ext>
            </a:extLst>
          </p:cNvPr>
          <p:cNvSpPr/>
          <p:nvPr/>
        </p:nvSpPr>
        <p:spPr>
          <a:xfrm>
            <a:off x="8763571" y="3375142"/>
            <a:ext cx="2755195" cy="190735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: Rounded Corners 4">
            <a:extLst>
              <a:ext uri="{FF2B5EF4-FFF2-40B4-BE49-F238E27FC236}">
                <a16:creationId xmlns:a16="http://schemas.microsoft.com/office/drawing/2014/main" id="{7B589E2D-E1C2-AF0A-18C9-346C6EC0EED8}"/>
              </a:ext>
            </a:extLst>
          </p:cNvPr>
          <p:cNvSpPr txBox="1"/>
          <p:nvPr/>
        </p:nvSpPr>
        <p:spPr>
          <a:xfrm>
            <a:off x="9016313" y="3802532"/>
            <a:ext cx="2227917" cy="10819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Remove students/</a:t>
            </a:r>
            <a:b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test assignments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b="1" kern="1200">
                <a:latin typeface="Arial" panose="020B0604020202020204" pitchFamily="34" charset="0"/>
                <a:cs typeface="Arial" panose="020B0604020202020204" pitchFamily="34" charset="0"/>
              </a:rPr>
              <a:t>Edit accommodations that were not used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b="1">
                <a:latin typeface="Arial" panose="020B0604020202020204" pitchFamily="34" charset="0"/>
                <a:cs typeface="Arial" panose="020B0604020202020204" pitchFamily="34" charset="0"/>
              </a:rPr>
              <a:t>Edit demographic info</a:t>
            </a:r>
            <a:endParaRPr lang="en-US" sz="17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9413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 i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 to the SR/PNP Process </a:t>
            </a:r>
            <a:endParaRPr lang="en-US" sz="4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Includes: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 for completing the initial process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 for updating student information after the initial file upload 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Definitions 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section: </a:t>
            </a:r>
          </a:p>
          <a:p>
            <a:pPr marL="914400" lvl="1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Definitions describe each of the columns in the SR/PNP file. </a:t>
            </a:r>
          </a:p>
          <a:p>
            <a:pPr marL="914400" lvl="1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details on test codes (column J)</a:t>
            </a:r>
          </a:p>
          <a:p>
            <a:pPr marL="914400" lvl="1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Notes and Validations </a:t>
            </a: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eligibility to receive the accommodation and describe how to complete that field. </a:t>
            </a:r>
          </a:p>
          <a:p>
            <a:pPr marL="914400" lvl="1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Values </a:t>
            </a: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indicate options for column input. 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Appendix A: PAN Guidance for Form-Dependent Accommodations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on the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MCAS Resource Center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“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PearsonAccess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Next Guidance.”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105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6C84C2-6A9C-807E-B80F-72BB9B0A727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992188"/>
            <a:ext cx="11637963" cy="4889500"/>
          </a:xfrm>
        </p:spPr>
        <p:txBody>
          <a:bodyPr>
            <a:normAutofit fontScale="92500" lnSpcReduction="20000"/>
          </a:bodyPr>
          <a:lstStyle/>
          <a:p>
            <a:pPr marL="914400" lvl="2" indent="0">
              <a:buNone/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accommodations </a:t>
            </a:r>
            <a:r>
              <a:rPr lang="en-US" sz="2800"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assigned correctly before testing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If not assigned correctly, a student’s test will need to be stopped and a new test will need to be set up, and the student may need to retake a portion of the test.</a:t>
            </a:r>
          </a:p>
          <a:p>
            <a:pPr>
              <a:buClr>
                <a:srgbClr val="000000"/>
              </a:buClr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Form-dependent accommodations for CBT: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Text-to-speech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Screen reader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Spanish/English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Compatible assistive technology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Human read-aloud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Human signer </a:t>
            </a:r>
          </a:p>
          <a:p>
            <a:pPr>
              <a:buClr>
                <a:srgbClr val="000000"/>
              </a:buClr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Form-dependent accommodations for PBT: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Large-print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Braille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022FC5-421A-0EAF-1748-7860E0E986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4037" y="84421"/>
            <a:ext cx="10515600" cy="1042987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4948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Form-Dependent Accommodations</a:t>
            </a:r>
          </a:p>
        </p:txBody>
      </p:sp>
      <p:pic>
        <p:nvPicPr>
          <p:cNvPr id="5" name="Graphic 4" descr="Warning with solid fill">
            <a:extLst>
              <a:ext uri="{FF2B5EF4-FFF2-40B4-BE49-F238E27FC236}">
                <a16:creationId xmlns:a16="http://schemas.microsoft.com/office/drawing/2014/main" id="{9ECB529A-5876-40A8-B453-7ED96C969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8534" y="1127408"/>
            <a:ext cx="671005" cy="6710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7083C0-3A1D-4014-81E6-370E00104882}"/>
              </a:ext>
            </a:extLst>
          </p:cNvPr>
          <p:cNvSpPr txBox="1"/>
          <p:nvPr/>
        </p:nvSpPr>
        <p:spPr>
          <a:xfrm>
            <a:off x="8260772" y="2305615"/>
            <a:ext cx="248342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Appendix A: PAN Guidance for Form-Dependent Accommodations in the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Guide to the SR/PNP Process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2579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399675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Steps for Preparing the Initial File for Import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 lnSpcReduction="10000"/>
          </a:bodyPr>
          <a:lstStyle/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.CSV file prepared by DESE from Dropbox Central in the DESE Security Portal (available on September 16). </a:t>
            </a:r>
          </a:p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students from the file who are no longer enrolled in your school, and add rows for students who were not included in the file and will be testing. </a:t>
            </a:r>
          </a:p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 and update students’ accessibility features and accommodations.</a:t>
            </a:r>
          </a:p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as a .CSV file, and import file into PAN.</a:t>
            </a:r>
          </a:p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Resolve any errors that occur. </a:t>
            </a:r>
          </a:p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student information as needed, through file export/import process or through the user interface.</a:t>
            </a:r>
          </a:p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0EBFC3-3D05-414E-56BA-D6F193C8850D}"/>
              </a:ext>
            </a:extLst>
          </p:cNvPr>
          <p:cNvSpPr/>
          <p:nvPr/>
        </p:nvSpPr>
        <p:spPr>
          <a:xfrm>
            <a:off x="465991" y="1200526"/>
            <a:ext cx="11137124" cy="28565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739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Secure Websites for this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502543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 Security Portal: 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to find the .CSV files that can be used as the basis for the SR/PNP</a:t>
            </a:r>
          </a:p>
          <a:p>
            <a:pPr marL="914400" lvl="1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https://gateway.edu.state.ma.us/</a:t>
            </a:r>
            <a:endParaRPr lang="en-US" sz="2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cannot access the Security Portal, contact your Directory Administrator (</a:t>
            </a: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www.doe.mass.edu/InfoServices/data/diradmin/list.aspx</a:t>
            </a: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PearsonAccess Next (PAN):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where to import the SR/PNP file</a:t>
            </a:r>
          </a:p>
          <a:p>
            <a:pPr marL="914400" lvl="1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http://mcas.pearsonaccessnext.com</a:t>
            </a:r>
            <a:endParaRPr lang="en-US" sz="2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linked at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http://mcas.pearsonsupport.com/pearsonaccessnext/</a:t>
            </a:r>
            <a:r>
              <a:rPr lang="en-US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could access PAN before but no longer have access, try resetting your password in case the account expired.</a:t>
            </a:r>
          </a:p>
          <a:p>
            <a:pPr marL="914400" lvl="1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do not have a PAN account, contact your school or district test coordinator. </a:t>
            </a:r>
          </a:p>
          <a:p>
            <a:pPr marL="914400" lvl="1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MCAS Service Center (800-737-5103) if you cannot access your PAN account or for assistance with the SR/PNP import.</a:t>
            </a:r>
          </a:p>
        </p:txBody>
      </p:sp>
    </p:spTree>
    <p:extLst>
      <p:ext uri="{BB962C8B-B14F-4D97-AF65-F5344CB8AC3E}">
        <p14:creationId xmlns:p14="http://schemas.microsoft.com/office/powerpoint/2010/main" val="7101838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30528"/>
            <a:ext cx="11412500" cy="800851"/>
          </a:xfrm>
        </p:spPr>
        <p:txBody>
          <a:bodyPr>
            <a:no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Accessing </a:t>
            </a:r>
            <a:r>
              <a:rPr lang="en-US" sz="4000" err="1">
                <a:latin typeface="Arial" panose="020B0604020202020204" pitchFamily="34" charset="0"/>
                <a:cs typeface="Arial" panose="020B0604020202020204" pitchFamily="34" charset="0"/>
              </a:rPr>
              <a:t>DropBox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Central in the Security Portal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in to the Security Portal at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https://gateway.edu.state.ma.us/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</a:t>
            </a: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username 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then see an </a:t>
            </a: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List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800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DropBox</a:t>
            </a: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Central.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MCAS 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Data. 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Next. 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4" name="Picture 6" descr="Image of data dropdown">
            <a:extLst>
              <a:ext uri="{FF2B5EF4-FFF2-40B4-BE49-F238E27FC236}">
                <a16:creationId xmlns:a16="http://schemas.microsoft.com/office/drawing/2014/main" id="{B302DE73-1C85-4398-BB1E-46D74A5E4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081" y="3999879"/>
            <a:ext cx="2259760" cy="2436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B6126-C874-4CA8-9127-4D5472DFD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9447" y="4018201"/>
            <a:ext cx="2246685" cy="2412744"/>
          </a:xfrm>
          <a:prstGeom prst="rect">
            <a:avLst/>
          </a:prstGeom>
        </p:spPr>
      </p:pic>
      <p:pic>
        <p:nvPicPr>
          <p:cNvPr id="7" name="Picture 6" descr="Image displays Dropbox central from Security Portal and where to select MCAS 2023 Data">
            <a:extLst>
              <a:ext uri="{FF2B5EF4-FFF2-40B4-BE49-F238E27FC236}">
                <a16:creationId xmlns:a16="http://schemas.microsoft.com/office/drawing/2014/main" id="{C5C1CBC7-D539-4BEE-BFF4-CA9F9E177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218" y="3804673"/>
            <a:ext cx="2127996" cy="283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9396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0" y="349405"/>
            <a:ext cx="10990385" cy="800851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Arial"/>
                <a:cs typeface="Arial"/>
              </a:rPr>
              <a:t>The .CSV File for the November 2024 Retest Administration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0" y="1150256"/>
            <a:ext cx="10990385" cy="4992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DESE will post .CSV files to </a:t>
            </a:r>
            <a:r>
              <a:rPr lang="en-US" sz="2800" err="1">
                <a:solidFill>
                  <a:srgbClr val="000000"/>
                </a:solidFill>
                <a:latin typeface="Arial"/>
                <a:cs typeface="Arial"/>
              </a:rPr>
              <a:t>DropBoxes</a:t>
            </a: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 on September 16. 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Locate the .CSV file (e.g., “</a:t>
            </a:r>
            <a:r>
              <a:rPr lang="en-US" sz="2800" b="1">
                <a:solidFill>
                  <a:srgbClr val="000000"/>
                </a:solidFill>
                <a:latin typeface="Arial"/>
                <a:cs typeface="Arial"/>
              </a:rPr>
              <a:t>Nov2024_Retest…_SRPNP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)</a:t>
            </a: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 and save it to your computer.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The .CSV files for the SR/PNP will be current as of approximately two weeks before the opening of 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 window. 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Accessibility features and accommodations are not pre-populated. </a:t>
            </a:r>
            <a:endParaRPr 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895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Demonstrations: Tasks before Importing the File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Opening the .CSV file downloaded from </a:t>
            </a:r>
            <a:r>
              <a:rPr lang="en-US" sz="28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DropBox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Central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Adding/removing rows for a student who transfers in/out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a student’s accommodations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 the .CSV file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207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SR/PNP Initial Import – Step A: Prepare the File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in to the Security Portal (</a:t>
            </a:r>
            <a:r>
              <a:rPr lang="en-US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https://gateway.edu.state.ma.us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to find the .CSV file posted in </a:t>
            </a:r>
            <a:r>
              <a:rPr lang="en-US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DropBox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Central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MCAS 2024 folder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371600" lvl="2" indent="-457200">
              <a:buClr>
                <a:srgbClr val="000000"/>
              </a:buClr>
              <a:buFont typeface="+mj-lt"/>
              <a:buAutoNum type="alphaLcPeriod"/>
            </a:pP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and school files are available the same day that the SR/PNP window opens.</a:t>
            </a:r>
          </a:p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rows of students who will not participate; add rows for new students who will participate. </a:t>
            </a:r>
          </a:p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any accommodations, as needed.</a:t>
            </a:r>
          </a:p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the updated file as a .CSV file.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562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399675"/>
            <a:ext cx="10990385" cy="800851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Overview of Steps to Complete the SR/PNP Process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Autofit/>
          </a:bodyPr>
          <a:lstStyle/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.CSV file prepared by DESE from Dropbox Central in the DESE Security Portal (available on September 16). </a:t>
            </a:r>
          </a:p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students from the file who are no longer enrolled in your school, and add rows for students who were not included in the file and will be testing. </a:t>
            </a:r>
          </a:p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 and update students’ accessibility features and accommodations.</a:t>
            </a:r>
          </a:p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as a .CSV file, and import file into PAN.</a:t>
            </a:r>
          </a:p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Resolve any errors that occur. </a:t>
            </a:r>
          </a:p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student information as needed, through file export/import process or through the user interface.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B54AE8-5475-4EB9-83A0-B74272474C80}"/>
              </a:ext>
            </a:extLst>
          </p:cNvPr>
          <p:cNvSpPr/>
          <p:nvPr/>
        </p:nvSpPr>
        <p:spPr>
          <a:xfrm>
            <a:off x="243758" y="4215624"/>
            <a:ext cx="11482251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6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Slides for This Session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189738"/>
            <a:ext cx="11192609" cy="4873132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were emailed to participants before this session from </a:t>
            </a: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MCASEvents@cognia.org</a:t>
            </a: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are now being posted in the chat.</a:t>
            </a:r>
          </a:p>
          <a:p>
            <a:pPr lvl="2" indent="-457200"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cannot access the slides in the chat, ask in the Q&amp;A.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session, we will send the slides again to participants, and they will be posted in the MCAS Resource Center along with the recording. </a:t>
            </a:r>
          </a:p>
        </p:txBody>
      </p:sp>
    </p:spTree>
    <p:extLst>
      <p:ext uri="{BB962C8B-B14F-4D97-AF65-F5344CB8AC3E}">
        <p14:creationId xmlns:p14="http://schemas.microsoft.com/office/powerpoint/2010/main" val="40111662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4E7BDE-C44A-20F7-C63C-C8A8C21B20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7352" y="183503"/>
            <a:ext cx="10515600" cy="1042988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Demonstrations: Importing the File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5871B5-398A-FC41-088E-93B8395AEB1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8373" y="1296818"/>
            <a:ext cx="10515600" cy="4051300"/>
          </a:xfrm>
        </p:spPr>
        <p:txBody>
          <a:bodyPr>
            <a:normAutofit/>
          </a:bodyPr>
          <a:lstStyle/>
          <a:p>
            <a:pPr>
              <a:buClr>
                <a:srgbClr val="000000"/>
              </a:buClr>
            </a:pP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Accessing PearsonAccess Next</a:t>
            </a:r>
          </a:p>
          <a:p>
            <a:pPr>
              <a:buClr>
                <a:srgbClr val="000000"/>
              </a:buClr>
            </a:pP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Importing the .CSV file</a:t>
            </a:r>
          </a:p>
        </p:txBody>
      </p:sp>
    </p:spTree>
    <p:extLst>
      <p:ext uri="{BB962C8B-B14F-4D97-AF65-F5344CB8AC3E}">
        <p14:creationId xmlns:p14="http://schemas.microsoft.com/office/powerpoint/2010/main" val="7293142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SR/PNP Initial Import – Step B: Import the File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/>
          </a:bodyPr>
          <a:lstStyle/>
          <a:p>
            <a:pPr marL="514350" lvl="0" indent="-514350">
              <a:buClr>
                <a:srgbClr val="000000"/>
              </a:buClr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in to </a:t>
            </a:r>
            <a:r>
              <a:rPr lang="en-US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PearsonAccess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Next (PAN) 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https://mcas.pearsonaccessnext.com/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514350" lvl="0" indent="-514350">
              <a:buClr>
                <a:srgbClr val="000000"/>
              </a:buClr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the appropriate test administration in the top right.</a:t>
            </a:r>
          </a:p>
          <a:p>
            <a:pPr marL="965200" lvl="1" indent="-457200">
              <a:buClr>
                <a:srgbClr val="000000"/>
              </a:buClr>
              <a:buFont typeface="+mj-lt"/>
              <a:buAutoNum type="alphaLcPeriod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PAN will default to the last administration you were working in.</a:t>
            </a:r>
          </a:p>
          <a:p>
            <a:pPr marL="514350" lvl="0" indent="-514350">
              <a:buClr>
                <a:srgbClr val="000000"/>
              </a:buClr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 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menu, select “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Import/Export Data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</a:p>
          <a:p>
            <a:pPr marL="514350" lvl="0" indent="-514350">
              <a:buClr>
                <a:srgbClr val="000000"/>
              </a:buClr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Tasks 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drop-down, select “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Import/Export Data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Click “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825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6A3133-9A49-C222-090B-BB16E222AD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6600" y="306388"/>
            <a:ext cx="11455400" cy="1042987"/>
          </a:xfrm>
        </p:spPr>
        <p:txBody>
          <a:bodyPr>
            <a:noAutofit/>
          </a:bodyPr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SR/PNP Initial Import – Step B: Import the File (cont’d)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A1934-C23D-E7AA-069B-F987FB9B7FC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36600" y="1549530"/>
            <a:ext cx="5181600" cy="405765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Clr>
                <a:srgbClr val="000000"/>
              </a:buClr>
              <a:buFont typeface="+mj-lt"/>
              <a:buAutoNum type="arabicPeriod" startAt="5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 </a:t>
            </a: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drop-down, select “</a:t>
            </a: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Registration Import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 </a:t>
            </a: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0">
              <a:buClr>
                <a:srgbClr val="000000"/>
              </a:buClr>
              <a:buNone/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Ignore the option “Update demographic data only.” </a:t>
            </a:r>
          </a:p>
          <a:p>
            <a:pPr marL="514350" indent="-514350">
              <a:buClr>
                <a:srgbClr val="000000"/>
              </a:buClr>
              <a:buFont typeface="+mj-lt"/>
              <a:buAutoNum type="arabicPeriod" startAt="5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.CSV file you had previously saved, and select “</a:t>
            </a: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rgbClr val="000000"/>
              </a:buClr>
              <a:buFont typeface="+mj-lt"/>
              <a:buAutoNum type="arabicPeriod" startAt="5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refresh and when the file has completed processing, a green box with the message “</a:t>
            </a: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Complete” 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appear on the screen. </a:t>
            </a:r>
          </a:p>
          <a:p>
            <a:pPr marL="514350" indent="-514350">
              <a:buClr>
                <a:srgbClr val="000000"/>
              </a:buClr>
              <a:buFont typeface="+mj-lt"/>
              <a:buAutoNum type="arabicPeriod" startAt="5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 that all records have been successfully imported.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5" name="Picture 4" descr="Image of PearsonAccess Next Import/Export Data page">
            <a:extLst>
              <a:ext uri="{FF2B5EF4-FFF2-40B4-BE49-F238E27FC236}">
                <a16:creationId xmlns:a16="http://schemas.microsoft.com/office/drawing/2014/main" id="{FE0E3689-721D-45F8-8E7B-208D3632D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59" y="1349505"/>
            <a:ext cx="5191125" cy="42576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1D3042-E927-419D-89FC-C5044C884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39559" y="2696705"/>
            <a:ext cx="2338014" cy="7322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A80250-87B7-480B-A43F-949C77519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39559" y="5145437"/>
            <a:ext cx="974164" cy="4494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01A5F0-2113-424B-B144-D5732F793AA3}"/>
              </a:ext>
            </a:extLst>
          </p:cNvPr>
          <p:cNvSpPr/>
          <p:nvPr/>
        </p:nvSpPr>
        <p:spPr>
          <a:xfrm>
            <a:off x="6226139" y="4448710"/>
            <a:ext cx="974164" cy="2465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288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6A3133-9A49-C222-090B-BB16E222AD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8300" y="176007"/>
            <a:ext cx="11455400" cy="1042987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SR/PNP Import Errors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A1934-C23D-E7AA-069B-F987FB9B7FC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57452" y="1218994"/>
            <a:ext cx="10964863" cy="4057650"/>
          </a:xfrm>
        </p:spPr>
        <p:txBody>
          <a:bodyPr>
            <a:normAutofit/>
          </a:bodyPr>
          <a:lstStyle/>
          <a:p>
            <a:pPr>
              <a:buClr>
                <a:srgbClr val="000000"/>
              </a:buClr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You may receive errors when importing the file into PAN. </a:t>
            </a:r>
          </a:p>
          <a:p>
            <a:pPr>
              <a:buClr>
                <a:srgbClr val="000000"/>
              </a:buClr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See Part IV of the </a:t>
            </a:r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 to the SR/PNP Process</a:t>
            </a:r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for a list of common errors that may occur and how to resolve them. </a:t>
            </a:r>
          </a:p>
          <a:p>
            <a:endParaRPr lang="en-US"/>
          </a:p>
        </p:txBody>
      </p:sp>
      <p:pic>
        <p:nvPicPr>
          <p:cNvPr id="8" name="Content Placeholder 8" descr="Screenshot of the Enrollment Transfer Work Request Errors screen. There are options to Download Records in Error and Download Error Messages. ">
            <a:extLst>
              <a:ext uri="{FF2B5EF4-FFF2-40B4-BE49-F238E27FC236}">
                <a16:creationId xmlns:a16="http://schemas.microsoft.com/office/drawing/2014/main" id="{1FE94C77-C00C-42D7-AE82-3278F2D3B1D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642369" y="2810851"/>
            <a:ext cx="7092794" cy="218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866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Steps after the Initial Import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 lnSpcReduction="10000"/>
          </a:bodyPr>
          <a:lstStyle/>
          <a:p>
            <a:pPr marL="514350" lvl="0" indent="-514350">
              <a:buClr>
                <a:srgbClr val="000000"/>
              </a:buClr>
              <a:buFont typeface="+mj-lt"/>
              <a:buAutoNum type="arabicPeriod"/>
            </a:pP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SIMS data</a:t>
            </a:r>
          </a:p>
          <a:p>
            <a:pPr lvl="1">
              <a:buClr>
                <a:srgbClr val="000000"/>
              </a:buClr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update any student demographic data in PAN (SASID, spelling of student’s name, grade, DOB), you must also update student information in SIMS.</a:t>
            </a:r>
          </a:p>
          <a:p>
            <a:pPr marL="1371600" lvl="2" indent="-457200">
              <a:buClr>
                <a:srgbClr val="000000"/>
              </a:buClr>
              <a:buFont typeface="+mj-lt"/>
              <a:buAutoNum type="arabicPeriod"/>
            </a:pP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the district’s SIMS contact. </a:t>
            </a:r>
          </a:p>
          <a:p>
            <a:pPr marL="1371600" lvl="2" indent="-457200">
              <a:buClr>
                <a:srgbClr val="000000"/>
              </a:buClr>
              <a:buFont typeface="+mj-lt"/>
              <a:buAutoNum type="arabicPeriod"/>
            </a:pP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find the contact for your district, go to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https://profiles.doe.mass.edu/search/search.aspx?leftNavId=11239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“</a:t>
            </a:r>
            <a:r>
              <a:rPr lang="en-US" sz="2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SIMS Contact</a:t>
            </a: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en-US" sz="2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menu, and click “</a:t>
            </a:r>
            <a:r>
              <a:rPr lang="en-US" sz="2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Results</a:t>
            </a: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Clr>
                <a:srgbClr val="000000"/>
              </a:buClr>
              <a:buFont typeface="+mj-lt"/>
              <a:buAutoNum type="arabicPeriod"/>
            </a:pP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new students as needed (instructions in the </a:t>
            </a:r>
            <a:r>
              <a:rPr lang="en-US" sz="3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to the SR/PNP Process</a:t>
            </a: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lvl="0" indent="-514350">
              <a:buClr>
                <a:srgbClr val="000000"/>
              </a:buClr>
              <a:buFont typeface="+mj-lt"/>
              <a:buAutoNum type="arabicPeriod"/>
            </a:pP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existing student records as needed (instructions in the </a:t>
            </a:r>
            <a:r>
              <a:rPr lang="en-US" sz="3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to the SR/PNP Process</a:t>
            </a: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261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Additional Resources for the SR/PNP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i="1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 to the SR/PNP Process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SR/PNP module and recordings of previous trainings</a:t>
            </a:r>
            <a:endParaRPr lang="en-US">
              <a:solidFill>
                <a:srgbClr val="056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Guidance on Enrollment Transfer Requests</a:t>
            </a:r>
            <a:endParaRPr lang="en-US">
              <a:solidFill>
                <a:srgbClr val="056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Demonstration available at timestamp 15:19 in the recording of the </a:t>
            </a: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Tasks in PAN Before Testing webinar</a:t>
            </a: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February 27, 2024</a:t>
            </a:r>
          </a:p>
        </p:txBody>
      </p:sp>
    </p:spTree>
    <p:extLst>
      <p:ext uri="{BB962C8B-B14F-4D97-AF65-F5344CB8AC3E}">
        <p14:creationId xmlns:p14="http://schemas.microsoft.com/office/powerpoint/2010/main" val="24351058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C9E595D-B290-4F97-8EB4-4C69E5CDB8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60979" y="1173028"/>
            <a:ext cx="7670042" cy="9588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998" b="0" i="0" u="none" strike="noStrike" kern="1200" cap="none" spc="0" normalizeH="0" baseline="0" noProof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 &amp;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132013"/>
            <a:ext cx="7391400" cy="3813175"/>
          </a:xfrm>
        </p:spPr>
        <p:txBody>
          <a:bodyPr anchor="ctr"/>
          <a:lstStyle/>
          <a:p>
            <a:pPr algn="ctr"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Use the “Q&amp;A” feature </a:t>
            </a:r>
            <a:b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to ask questions. </a:t>
            </a:r>
          </a:p>
        </p:txBody>
      </p:sp>
      <p:grpSp>
        <p:nvGrpSpPr>
          <p:cNvPr id="10" name="Group 9" descr="Image displays Q and A icon">
            <a:extLst>
              <a:ext uri="{FF2B5EF4-FFF2-40B4-BE49-F238E27FC236}">
                <a16:creationId xmlns:a16="http://schemas.microsoft.com/office/drawing/2014/main" id="{56784EC9-8324-435D-9799-DC8C165EA4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9306464" y="2288214"/>
            <a:ext cx="1351472" cy="958850"/>
            <a:chOff x="10086680" y="2047821"/>
            <a:chExt cx="1351472" cy="95885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BCD13F-519A-48EB-A42B-56C854BB29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98" t="5303" r="69522" b="1165"/>
            <a:stretch/>
          </p:blipFill>
          <p:spPr>
            <a:xfrm>
              <a:off x="10086680" y="2172930"/>
              <a:ext cx="1351472" cy="724061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4EC109F-D28E-4E1D-BD27-6766324F6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228483" y="2047821"/>
              <a:ext cx="1003300" cy="958850"/>
            </a:xfrm>
            <a:prstGeom prst="ellipse">
              <a:avLst/>
            </a:prstGeom>
            <a:noFill/>
            <a:ln w="57150">
              <a:solidFill>
                <a:srgbClr val="E385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6220CA8-8518-4F6B-BA96-CDBBE1345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73" y="3610936"/>
            <a:ext cx="3603678" cy="21866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603909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966B0-67AC-4CB2-BBC2-A8595DA2C4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 fontScale="90000"/>
          </a:bodyPr>
          <a:lstStyle/>
          <a:p>
            <a:r>
              <a:rPr lang="en-US" sz="4400">
                <a:solidFill>
                  <a:srgbClr val="3647B6"/>
                </a:solidFill>
                <a:cs typeface="Segoe UI" pitchFamily="34" charset="0"/>
              </a:rPr>
              <a:t>Additional Resources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42CEC8D-B89A-4DB6-818C-8F3A9CC6214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91991640"/>
              </p:ext>
            </p:extLst>
          </p:nvPr>
        </p:nvGraphicFramePr>
        <p:xfrm>
          <a:off x="496445" y="968375"/>
          <a:ext cx="11369675" cy="4643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9351">
                  <a:extLst>
                    <a:ext uri="{9D8B030D-6E8A-4147-A177-3AD203B41FA5}">
                      <a16:colId xmlns:a16="http://schemas.microsoft.com/office/drawing/2014/main" val="693765042"/>
                    </a:ext>
                  </a:extLst>
                </a:gridCol>
                <a:gridCol w="5910324">
                  <a:extLst>
                    <a:ext uri="{9D8B030D-6E8A-4147-A177-3AD203B41FA5}">
                      <a16:colId xmlns:a16="http://schemas.microsoft.com/office/drawing/2014/main" val="4077489660"/>
                    </a:ext>
                  </a:extLst>
                </a:gridCol>
              </a:tblGrid>
              <a:tr h="385113">
                <a:tc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2000" b="1" kern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2000" b="1" kern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652330"/>
                  </a:ext>
                </a:extLst>
              </a:tr>
              <a:tr h="444361">
                <a:tc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2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MCAS Resource Center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mcas.pearsonsupport.com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032679"/>
                  </a:ext>
                </a:extLst>
              </a:tr>
              <a:tr h="799850">
                <a:tc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2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Modules and recordings of previous trainings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mcas.pearsonsupport.com/training</a:t>
                      </a: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106654"/>
                  </a:ext>
                </a:extLst>
              </a:tr>
              <a:tr h="799850"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PAN user information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mcas.pearsonsupport.com/</a:t>
                      </a:r>
                      <a:r>
                        <a:rPr lang="en-US" sz="2400" err="1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pearsonaccessnext</a:t>
                      </a: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265250"/>
                  </a:ext>
                </a:extLst>
              </a:tr>
              <a:tr h="1096091">
                <a:tc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2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Student Assessment Updates </a:t>
                      </a:r>
                      <a:br>
                        <a:rPr lang="en-US" sz="2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22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(Biweekly email with important updates about the MCAS program)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www.doe.mass.edu/mcas/updates.html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you do not already receive this email, subscribe using this link: </a:t>
                      </a: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http://eepurl.com/ghSOhH</a:t>
                      </a: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812291"/>
                  </a:ext>
                </a:extLst>
              </a:tr>
              <a:tr h="444361">
                <a:tc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2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Released 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mcas.pearsonsupport.com/released-items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274306"/>
                  </a:ext>
                </a:extLst>
              </a:tr>
              <a:tr h="559030">
                <a:tc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2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Participation Guidelines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www.doe.mass.edu/mcas/highschool.html</a:t>
                      </a: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627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9324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4283EA-ECA5-7074-092B-27E9667CC1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2862" y="171450"/>
            <a:ext cx="10514013" cy="1041400"/>
          </a:xfrm>
        </p:spPr>
        <p:txBody>
          <a:bodyPr>
            <a:normAutofit/>
          </a:bodyPr>
          <a:lstStyle/>
          <a:p>
            <a:r>
              <a:rPr lang="en-US" altLang="en-US" sz="3999">
                <a:solidFill>
                  <a:srgbClr val="3647B6"/>
                </a:solidFill>
              </a:rPr>
              <a:t>Next Steps</a:t>
            </a:r>
            <a:endParaRPr lang="en-US" sz="3999">
              <a:solidFill>
                <a:srgbClr val="3647B6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F5F1AD-90A5-FAA2-2AA6-3367618F17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3782" y="1403350"/>
            <a:ext cx="10514013" cy="4051300"/>
          </a:xfrm>
        </p:spPr>
        <p:txBody>
          <a:bodyPr/>
          <a:lstStyle/>
          <a:p>
            <a:pPr>
              <a:buClr>
                <a:srgbClr val="010203"/>
              </a:buClr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Today: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Complete the evaluation form.</a:t>
            </a:r>
          </a:p>
          <a:p>
            <a:pPr lvl="1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Responses are associated with the name and email address used to log in.</a:t>
            </a:r>
          </a:p>
          <a:p>
            <a:pPr lvl="1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Email your input to </a:t>
            </a:r>
            <a:r>
              <a:rPr lang="en-US" altLang="en-US">
                <a:hlinkClick r:id="rId2"/>
              </a:rPr>
              <a:t>mcas@mass.gov</a:t>
            </a:r>
            <a:r>
              <a:rPr lang="en-US" altLang="en-US"/>
              <a:t>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if you have problems accessing or completing the form.</a:t>
            </a:r>
          </a:p>
          <a:p>
            <a:pPr>
              <a:buClr>
                <a:srgbClr val="010203"/>
              </a:buClr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Within one week: </a:t>
            </a:r>
          </a:p>
          <a:p>
            <a:pPr lvl="1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Receive an email with the Q&amp;A from this session</a:t>
            </a:r>
          </a:p>
          <a:p>
            <a:pPr lvl="1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Recording will be available </a:t>
            </a:r>
          </a:p>
        </p:txBody>
      </p:sp>
    </p:spTree>
    <p:extLst>
      <p:ext uri="{BB962C8B-B14F-4D97-AF65-F5344CB8AC3E}">
        <p14:creationId xmlns:p14="http://schemas.microsoft.com/office/powerpoint/2010/main" val="948623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4A972CD-2840-6F6F-1B06-D0E024C1B8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792" y="171450"/>
            <a:ext cx="10514013" cy="104140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</a:rPr>
              <a:t>Email and Phone Support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6A7017-17C6-F511-1D48-8093C62BB9F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39791" y="1212851"/>
            <a:ext cx="5157788" cy="6762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MCAS Service Center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3C2F1-C065-1C59-D812-2C29FFD6A6D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61963" y="1889126"/>
            <a:ext cx="5180013" cy="4022725"/>
          </a:xfrm>
        </p:spPr>
        <p:txBody>
          <a:bodyPr>
            <a:normAutofit/>
          </a:bodyPr>
          <a:lstStyle/>
          <a:p>
            <a:pPr>
              <a:buClr>
                <a:srgbClr val="010203"/>
              </a:buCl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Questions on logistics and technology (e.g.,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PearsonAccess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Next, SR/PNP, TestNav)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/>
          </a:p>
          <a:p>
            <a:pPr marL="852589" lvl="1" indent="-457200">
              <a:buClr>
                <a:srgbClr val="010203"/>
              </a:buClr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Web: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mcas.pearsonsupport.com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52589" lvl="1" indent="-457200">
              <a:buClr>
                <a:srgbClr val="010203"/>
              </a:buClr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299">
                <a:hlinkClick r:id="rId3"/>
              </a:rPr>
              <a:t>mcas@cognia.org</a:t>
            </a:r>
            <a:endParaRPr lang="en-US" sz="2299"/>
          </a:p>
          <a:p>
            <a:pPr marL="852589" lvl="1" indent="-457200">
              <a:buClr>
                <a:srgbClr val="010203"/>
              </a:buClr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800-737-5103</a:t>
            </a:r>
          </a:p>
          <a:p>
            <a:pPr marL="852589" lvl="1" indent="-457200">
              <a:buClr>
                <a:srgbClr val="010203"/>
              </a:buCl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Schedule Technology Support Call.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EE545-508E-BBC8-B75B-D911AD48B8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50028" y="1212851"/>
            <a:ext cx="5640387" cy="67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DESE Student Assessment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287B2E-8978-C144-AD68-11C997FF900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703501" y="2134840"/>
            <a:ext cx="5258313" cy="3509850"/>
          </a:xfrm>
        </p:spPr>
        <p:txBody>
          <a:bodyPr/>
          <a:lstStyle/>
          <a:p>
            <a:pPr>
              <a:buClr>
                <a:srgbClr val="010203"/>
              </a:buCl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Policy questions (e.g., student participation, accommodations)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/>
          </a:p>
          <a:p>
            <a:pPr marL="852589" lvl="1" indent="-457200">
              <a:buClr>
                <a:srgbClr val="010203"/>
              </a:buClr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Web: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www.doe.mass.edu/mcas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199"/>
          </a:p>
          <a:p>
            <a:pPr marL="852589" lvl="1" indent="-457200">
              <a:buClr>
                <a:srgbClr val="010203"/>
              </a:buClr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mcas@mass.gov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52589" lvl="1" indent="-457200">
              <a:buClr>
                <a:srgbClr val="010203"/>
              </a:buClr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781-338-3625</a:t>
            </a:r>
          </a:p>
        </p:txBody>
      </p:sp>
    </p:spTree>
    <p:extLst>
      <p:ext uri="{BB962C8B-B14F-4D97-AF65-F5344CB8AC3E}">
        <p14:creationId xmlns:p14="http://schemas.microsoft.com/office/powerpoint/2010/main" val="3944713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187786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Today’s Agenda and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055077"/>
            <a:ext cx="10990385" cy="47478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sz="2000">
                <a:solidFill>
                  <a:srgbClr val="101D35"/>
                </a:solidFill>
                <a:latin typeface="Arial"/>
                <a:cs typeface="Arial"/>
              </a:rPr>
              <a:t>Welcome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2000">
                <a:solidFill>
                  <a:srgbClr val="101D35"/>
                </a:solidFill>
                <a:latin typeface="Arial"/>
                <a:cs typeface="Arial"/>
              </a:rPr>
              <a:t>Overview of Computer-Based Testing</a:t>
            </a:r>
          </a:p>
          <a:p>
            <a:pPr marL="971550" lvl="1" indent="-51435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/>
                <a:cs typeface="Arial"/>
                <a:hlinkClick r:id="rId2"/>
              </a:rPr>
              <a:t>PAN Overview Video</a:t>
            </a:r>
            <a:endParaRPr lang="en-US">
              <a:solidFill>
                <a:srgbClr val="101D35"/>
              </a:solidFill>
              <a:latin typeface="Arial"/>
              <a:cs typeface="Arial"/>
            </a:endParaRPr>
          </a:p>
          <a:p>
            <a:pPr marL="971550" lvl="1" indent="-51435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/>
                <a:cs typeface="Arial"/>
                <a:hlinkClick r:id="rId3"/>
              </a:rPr>
              <a:t>Pre-Administration Guide for the 2024 November Retests</a:t>
            </a:r>
            <a:endParaRPr lang="en-US" sz="1400">
              <a:solidFill>
                <a:srgbClr val="101D35"/>
              </a:solidFill>
              <a:latin typeface="Arial"/>
              <a:cs typeface="Arial"/>
            </a:endParaRPr>
          </a:p>
          <a:p>
            <a:pPr marL="514350" indent="-514350">
              <a:buClrTx/>
              <a:buFont typeface="+mj-lt"/>
              <a:buAutoNum type="arabicPeriod" startAt="2"/>
            </a:pPr>
            <a:r>
              <a:rPr lang="en-US" sz="2000">
                <a:solidFill>
                  <a:srgbClr val="101D35"/>
                </a:solidFill>
                <a:latin typeface="Arial"/>
                <a:cs typeface="Arial"/>
              </a:rPr>
              <a:t>Accessibility Features and Accommodations</a:t>
            </a:r>
          </a:p>
          <a:p>
            <a:pPr marL="971550" lvl="1" indent="-51435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/>
                <a:cs typeface="Arial"/>
                <a:hlinkClick r:id="rId2"/>
              </a:rPr>
              <a:t>Accessibility and Accommodations module</a:t>
            </a:r>
            <a:endParaRPr lang="en-US">
              <a:solidFill>
                <a:srgbClr val="101D35"/>
              </a:solidFill>
              <a:latin typeface="Arial"/>
              <a:cs typeface="Arial"/>
            </a:endParaRPr>
          </a:p>
          <a:p>
            <a:pPr marL="971550" lvl="1" indent="-51435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/>
                <a:cs typeface="Arial"/>
                <a:hlinkClick r:id="rId4"/>
              </a:rPr>
              <a:t>Accessibility and Accommodations Manual for the November 2024 Retest Administration</a:t>
            </a:r>
            <a:endParaRPr lang="en-US">
              <a:solidFill>
                <a:srgbClr val="101D35"/>
              </a:solidFill>
              <a:latin typeface="Arial"/>
              <a:cs typeface="Arial"/>
            </a:endParaRPr>
          </a:p>
          <a:p>
            <a:pPr marL="514350" indent="-514350">
              <a:buClrTx/>
              <a:buFont typeface="+mj-lt"/>
              <a:buAutoNum type="arabicPeriod" startAt="3"/>
            </a:pPr>
            <a:r>
              <a:rPr lang="en-US" sz="2000">
                <a:solidFill>
                  <a:srgbClr val="101D35"/>
                </a:solidFill>
                <a:latin typeface="Arial"/>
                <a:cs typeface="Arial"/>
              </a:rPr>
              <a:t>The SR/PNP Process</a:t>
            </a:r>
          </a:p>
          <a:p>
            <a:pPr marL="971550" lvl="1" indent="-51435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/>
                <a:cs typeface="Arial"/>
                <a:hlinkClick r:id="rId2"/>
              </a:rPr>
              <a:t>Student Registration/Personal Needs Profile module</a:t>
            </a:r>
            <a:endParaRPr lang="en-US">
              <a:solidFill>
                <a:srgbClr val="101D35"/>
              </a:solidFill>
              <a:latin typeface="Arial"/>
              <a:cs typeface="Arial"/>
            </a:endParaRPr>
          </a:p>
          <a:p>
            <a:pPr marL="971550" lvl="1" indent="-51435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/>
                <a:cs typeface="Arial"/>
                <a:hlinkClick r:id="rId5"/>
              </a:rPr>
              <a:t>Guide to the SR/PNP Process</a:t>
            </a:r>
            <a:r>
              <a:rPr lang="en-US">
                <a:solidFill>
                  <a:srgbClr val="101D35"/>
                </a:solidFill>
                <a:latin typeface="Arial"/>
                <a:cs typeface="Arial"/>
              </a:rPr>
              <a:t> (under “</a:t>
            </a:r>
            <a:r>
              <a:rPr lang="en-US" err="1">
                <a:solidFill>
                  <a:srgbClr val="101D35"/>
                </a:solidFill>
                <a:latin typeface="Arial"/>
                <a:cs typeface="Arial"/>
              </a:rPr>
              <a:t>PearsonAccess</a:t>
            </a:r>
            <a:r>
              <a:rPr lang="en-US">
                <a:solidFill>
                  <a:srgbClr val="101D35"/>
                </a:solidFill>
                <a:latin typeface="Arial"/>
                <a:cs typeface="Arial"/>
              </a:rPr>
              <a:t> Next Guidance”)</a:t>
            </a:r>
          </a:p>
          <a:p>
            <a:pPr marL="514350" indent="-514350">
              <a:buClrTx/>
              <a:buFont typeface="+mj-lt"/>
              <a:buAutoNum type="arabicPeriod" startAt="3"/>
            </a:pPr>
            <a:r>
              <a:rPr lang="en-US" sz="2000">
                <a:solidFill>
                  <a:srgbClr val="101D35"/>
                </a:solidFill>
                <a:latin typeface="Arial"/>
                <a:cs typeface="Arial"/>
              </a:rPr>
              <a:t>Live “Sandbox Time” with Additional Demonstrations</a:t>
            </a:r>
          </a:p>
          <a:p>
            <a:pPr>
              <a:buClrTx/>
            </a:pPr>
            <a:r>
              <a:rPr lang="en-US" sz="1800">
                <a:solidFill>
                  <a:srgbClr val="101D35"/>
                </a:solidFill>
                <a:latin typeface="Arial"/>
                <a:cs typeface="Arial"/>
              </a:rPr>
              <a:t>Note: This training will not cover the new </a:t>
            </a:r>
            <a:r>
              <a:rPr lang="en-US" sz="1800" err="1">
                <a:solidFill>
                  <a:srgbClr val="101D35"/>
                </a:solidFill>
                <a:latin typeface="Arial"/>
                <a:cs typeface="Arial"/>
              </a:rPr>
              <a:t>eMetric</a:t>
            </a:r>
            <a:r>
              <a:rPr lang="en-US" sz="1800">
                <a:solidFill>
                  <a:srgbClr val="101D35"/>
                </a:solidFill>
                <a:latin typeface="Arial"/>
                <a:cs typeface="Arial"/>
              </a:rPr>
              <a:t> Lighthouse systems. Registration for upcoming trainings will be available on the </a:t>
            </a:r>
            <a:r>
              <a:rPr lang="en-US" sz="1800">
                <a:solidFill>
                  <a:srgbClr val="101D35"/>
                </a:solidFill>
                <a:latin typeface="Arial"/>
                <a:cs typeface="Arial"/>
                <a:hlinkClick r:id="rId6"/>
              </a:rPr>
              <a:t>DESE website</a:t>
            </a:r>
            <a:r>
              <a:rPr lang="en-US" sz="1800">
                <a:solidFill>
                  <a:srgbClr val="101D35"/>
                </a:solidFill>
                <a:latin typeface="Arial"/>
                <a:cs typeface="Arial"/>
              </a:rPr>
              <a:t> in the coming weeks. </a:t>
            </a:r>
          </a:p>
          <a:p>
            <a:pPr marL="514350" indent="-514350">
              <a:buClrTx/>
              <a:buFont typeface="+mj-lt"/>
              <a:buAutoNum type="arabicPeriod"/>
            </a:pPr>
            <a:endParaRPr lang="en-US" sz="200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2187110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2882157"/>
            <a:ext cx="10872573" cy="1093686"/>
          </a:xfrm>
        </p:spPr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5. Live “Sandbox Time”</a:t>
            </a:r>
          </a:p>
        </p:txBody>
      </p:sp>
    </p:spTree>
    <p:extLst>
      <p:ext uri="{BB962C8B-B14F-4D97-AF65-F5344CB8AC3E}">
        <p14:creationId xmlns:p14="http://schemas.microsoft.com/office/powerpoint/2010/main" val="3023932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BECCA-2104-4569-9EFA-4A4475A36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/>
              <a:t>Which demonstrations would you like to see again?</a:t>
            </a:r>
          </a:p>
          <a:p>
            <a:endParaRPr lang="en-US" sz="3200"/>
          </a:p>
          <a:p>
            <a:pPr marL="1022350" lvl="1" indent="-514350">
              <a:buAutoNum type="alphaUcPeriod"/>
            </a:pPr>
            <a:r>
              <a:rPr lang="en-US" sz="3200"/>
              <a:t>Brown training site vs. blue live site</a:t>
            </a:r>
          </a:p>
          <a:p>
            <a:pPr marL="1022350" lvl="1" indent="-514350">
              <a:buAutoNum type="alphaUcPeriod"/>
            </a:pPr>
            <a:r>
              <a:rPr lang="en-US" sz="3200"/>
              <a:t>Adding/removing rows for a student who transfers in/out</a:t>
            </a:r>
          </a:p>
          <a:p>
            <a:pPr marL="1022350" lvl="1" indent="-514350">
              <a:buAutoNum type="alphaUcPeriod"/>
            </a:pPr>
            <a:r>
              <a:rPr lang="en-US" sz="3200"/>
              <a:t>Adding a student’s accommodations in the initial .CSV file</a:t>
            </a:r>
          </a:p>
          <a:p>
            <a:pPr marL="1022350" lvl="1" indent="-514350">
              <a:buFont typeface="Arial" panose="020B0604020202020204" pitchFamily="34" charset="0"/>
              <a:buAutoNum type="alphaUcPeriod"/>
            </a:pPr>
            <a:r>
              <a:rPr lang="en-US" sz="3200"/>
              <a:t>Accessing </a:t>
            </a:r>
            <a:r>
              <a:rPr lang="en-US" sz="3200" err="1"/>
              <a:t>PearsonAccess</a:t>
            </a:r>
            <a:r>
              <a:rPr lang="en-US" sz="3200"/>
              <a:t> Next</a:t>
            </a:r>
          </a:p>
          <a:p>
            <a:pPr marL="1022350" lvl="1" indent="-514350">
              <a:buAutoNum type="alphaUcPeriod"/>
            </a:pPr>
            <a:r>
              <a:rPr lang="en-US" sz="3200"/>
              <a:t>Importing the .CSV file</a:t>
            </a:r>
          </a:p>
          <a:p>
            <a:pPr marL="1022350" lvl="1" indent="-514350">
              <a:buAutoNum type="alphaUcPeriod"/>
            </a:pPr>
            <a:endParaRPr lang="en-US" sz="3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7C98B-8840-45A0-A256-C940A588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Poll Question</a:t>
            </a:r>
            <a:r>
              <a:rPr lang="en-US" sz="200"/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5183641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BECCA-2104-4569-9EFA-4A4475A36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/>
              <a:t>Which additional demonstrations would you like to see?</a:t>
            </a:r>
          </a:p>
          <a:p>
            <a:endParaRPr lang="en-US" sz="3200"/>
          </a:p>
          <a:p>
            <a:pPr marL="1022350" lvl="1" indent="-514350">
              <a:buAutoNum type="alphaUcPeriod"/>
            </a:pPr>
            <a:r>
              <a:rPr lang="en-US" sz="3200"/>
              <a:t>Run the PNP operational report to review accommodations prior to testing</a:t>
            </a:r>
          </a:p>
          <a:p>
            <a:pPr marL="1022350" lvl="1" indent="-514350">
              <a:buFont typeface="Arial" panose="020B0604020202020204" pitchFamily="34" charset="0"/>
              <a:buAutoNum type="alphaUcPeriod"/>
            </a:pPr>
            <a:r>
              <a:rPr lang="en-US" sz="3200"/>
              <a:t>Adding a student after the initial file import</a:t>
            </a:r>
          </a:p>
          <a:p>
            <a:pPr marL="1022350" lvl="1" indent="-514350">
              <a:buAutoNum type="alphaUcPeriod"/>
            </a:pPr>
            <a:r>
              <a:rPr lang="en-US" sz="3200"/>
              <a:t>Updating an existing student record after the initial file import</a:t>
            </a:r>
          </a:p>
          <a:p>
            <a:pPr marL="1022350" lvl="1" indent="-514350">
              <a:buAutoNum type="alphaUcPeriod"/>
            </a:pPr>
            <a:r>
              <a:rPr lang="en-US" sz="3200"/>
              <a:t>Updating a large number of student records via Student Registration Export/Import</a:t>
            </a:r>
          </a:p>
          <a:p>
            <a:pPr marL="1022350" lvl="1" indent="-514350">
              <a:buFont typeface="Arial" panose="020B0604020202020204" pitchFamily="34" charset="0"/>
              <a:buAutoNum type="alphaUcPeriod"/>
            </a:pPr>
            <a:r>
              <a:rPr lang="en-US" sz="3200"/>
              <a:t>Enrollment transfer work request</a:t>
            </a:r>
          </a:p>
          <a:p>
            <a:pPr marL="1022350" lvl="1" indent="-514350">
              <a:buAutoNum type="alphaUcPeriod"/>
            </a:pPr>
            <a:endParaRPr lang="en-US" sz="3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7C98B-8840-45A0-A256-C940A588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Poll Question</a:t>
            </a:r>
            <a:r>
              <a:rPr lang="en-US" sz="200"/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9219398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06ECE3-F650-4378-934E-EE8C413AE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883718"/>
            <a:ext cx="10512862" cy="1093401"/>
          </a:xfrm>
        </p:spPr>
        <p:txBody>
          <a:bodyPr>
            <a:normAutofit/>
          </a:bodyPr>
          <a:lstStyle/>
          <a:p>
            <a:pPr algn="ctr"/>
            <a:r>
              <a:rPr lang="en-US" sz="5398" b="1"/>
              <a:t>THANK YOU</a:t>
            </a:r>
          </a:p>
        </p:txBody>
      </p:sp>
      <p:sp>
        <p:nvSpPr>
          <p:cNvPr id="2" name="文本框 10">
            <a:extLst>
              <a:ext uri="{FF2B5EF4-FFF2-40B4-BE49-F238E27FC236}">
                <a16:creationId xmlns:a16="http://schemas.microsoft.com/office/drawing/2014/main" id="{65AC4342-977A-FE94-C667-6CC1EC805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144" y="1977119"/>
            <a:ext cx="8975835" cy="39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1999" b="1">
                <a:latin typeface="Arial" panose="020B0604020202020204" pitchFamily="34" charset="0"/>
                <a:ea typeface="Segoe SemiBold"/>
                <a:cs typeface="Arial" panose="020B0604020202020204" pitchFamily="34" charset="0"/>
              </a:rPr>
              <a:t>The Office of Student Assessment Services </a:t>
            </a:r>
            <a:endParaRPr lang="zh-CN" altLang="en-US" sz="1999" b="1">
              <a:latin typeface="Arial" panose="020B0604020202020204" pitchFamily="34" charset="0"/>
              <a:ea typeface="Segoe SemiBold"/>
              <a:cs typeface="Arial" panose="020B0604020202020204" pitchFamily="34" charset="0"/>
            </a:endParaRPr>
          </a:p>
        </p:txBody>
      </p:sp>
      <p:pic>
        <p:nvPicPr>
          <p:cNvPr id="11" name="Graphic 10" descr="phone icon">
            <a:extLst>
              <a:ext uri="{FF2B5EF4-FFF2-40B4-BE49-F238E27FC236}">
                <a16:creationId xmlns:a16="http://schemas.microsoft.com/office/drawing/2014/main" id="{50CF37C7-7697-49B2-8F01-E2F7AB7B2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1040" y="2971920"/>
            <a:ext cx="457081" cy="4570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2364A7-580D-AE8D-F784-8563D39CE920}"/>
              </a:ext>
            </a:extLst>
          </p:cNvPr>
          <p:cNvSpPr txBox="1"/>
          <p:nvPr/>
        </p:nvSpPr>
        <p:spPr>
          <a:xfrm>
            <a:off x="1918121" y="3009630"/>
            <a:ext cx="237675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781-338-3625</a:t>
            </a:r>
          </a:p>
        </p:txBody>
      </p:sp>
      <p:pic>
        <p:nvPicPr>
          <p:cNvPr id="12" name="Graphic 11" descr="Email icon">
            <a:extLst>
              <a:ext uri="{FF2B5EF4-FFF2-40B4-BE49-F238E27FC236}">
                <a16:creationId xmlns:a16="http://schemas.microsoft.com/office/drawing/2014/main" id="{A09C4642-67BC-4D06-A3AD-DFA1158F1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0601" y="2874680"/>
            <a:ext cx="540693" cy="5406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D507E8-7DBC-71DC-71C9-20BC9E38067A}"/>
              </a:ext>
            </a:extLst>
          </p:cNvPr>
          <p:cNvSpPr txBox="1"/>
          <p:nvPr/>
        </p:nvSpPr>
        <p:spPr>
          <a:xfrm>
            <a:off x="7387870" y="2971919"/>
            <a:ext cx="299993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mcas@mass.gov</a:t>
            </a:r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0" name="Graphic 69" descr="internet icon">
            <a:extLst>
              <a:ext uri="{FF2B5EF4-FFF2-40B4-BE49-F238E27FC236}">
                <a16:creationId xmlns:a16="http://schemas.microsoft.com/office/drawing/2014/main" id="{A0F0B6FE-BDBA-4605-BD46-20A654F1A4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17215" y="3658951"/>
            <a:ext cx="544731" cy="5447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E3C942-6A76-228B-CC15-6292752AB424}"/>
              </a:ext>
            </a:extLst>
          </p:cNvPr>
          <p:cNvSpPr txBox="1"/>
          <p:nvPr/>
        </p:nvSpPr>
        <p:spPr>
          <a:xfrm>
            <a:off x="1961946" y="3742135"/>
            <a:ext cx="508542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www.doe.mass.edu/mcas</a:t>
            </a:r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5" name="Graphic 14" descr="mailing address icon">
            <a:extLst>
              <a:ext uri="{FF2B5EF4-FFF2-40B4-BE49-F238E27FC236}">
                <a16:creationId xmlns:a16="http://schemas.microsoft.com/office/drawing/2014/main" id="{52358C72-268A-4136-8497-230A4AC0E8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37090" y="3628500"/>
            <a:ext cx="544732" cy="5447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763777-05D3-0160-67F6-BC78C18C3576}"/>
              </a:ext>
            </a:extLst>
          </p:cNvPr>
          <p:cNvSpPr txBox="1"/>
          <p:nvPr/>
        </p:nvSpPr>
        <p:spPr>
          <a:xfrm>
            <a:off x="7183853" y="3731311"/>
            <a:ext cx="6092407" cy="40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135 </a:t>
            </a:r>
            <a:r>
              <a:rPr lang="en-US" sz="1999" err="1">
                <a:latin typeface="Arial" panose="020B0604020202020204" pitchFamily="34" charset="0"/>
                <a:cs typeface="Arial" panose="020B0604020202020204" pitchFamily="34" charset="0"/>
              </a:rPr>
              <a:t>Santilli</a:t>
            </a:r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 Highway, Everett, MA 02149</a:t>
            </a:r>
          </a:p>
        </p:txBody>
      </p:sp>
    </p:spTree>
    <p:extLst>
      <p:ext uri="{BB962C8B-B14F-4D97-AF65-F5344CB8AC3E}">
        <p14:creationId xmlns:p14="http://schemas.microsoft.com/office/powerpoint/2010/main" val="1976191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7C98B-8840-45A0-A256-C940A588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Poll Question</a:t>
            </a:r>
            <a:r>
              <a:rPr lang="en-US" sz="200"/>
              <a:t>—3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BECCA-2104-4569-9EFA-4A4475A3680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0075" y="2078038"/>
            <a:ext cx="10515600" cy="4051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/>
              <a:t>What is your role? (Check all that apply)</a:t>
            </a:r>
          </a:p>
          <a:p>
            <a:endParaRPr lang="en-US"/>
          </a:p>
          <a:p>
            <a:pPr marL="1022350" lvl="1" indent="-514350">
              <a:buAutoNum type="alphaUcPeriod"/>
            </a:pPr>
            <a:r>
              <a:rPr lang="en-US" sz="2800"/>
              <a:t>District test coordinator</a:t>
            </a:r>
          </a:p>
          <a:p>
            <a:pPr marL="1022350" lvl="1" indent="-514350">
              <a:buAutoNum type="alphaUcPeriod"/>
            </a:pPr>
            <a:r>
              <a:rPr lang="en-US" sz="2800"/>
              <a:t>School test coordinator</a:t>
            </a:r>
          </a:p>
          <a:p>
            <a:pPr marL="1022350" lvl="1" indent="-514350">
              <a:buAutoNum type="alphaUcPeriod"/>
            </a:pPr>
            <a:r>
              <a:rPr lang="en-US" sz="2800"/>
              <a:t>Principal</a:t>
            </a:r>
          </a:p>
          <a:p>
            <a:pPr marL="1022350" lvl="1" indent="-514350">
              <a:buAutoNum type="alphaUcPeriod"/>
            </a:pPr>
            <a:r>
              <a:rPr lang="en-US" sz="2800"/>
              <a:t>Guidance counselor</a:t>
            </a:r>
          </a:p>
          <a:p>
            <a:pPr marL="1022350" lvl="1" indent="-514350">
              <a:buFont typeface="Arial" panose="020B0604020202020204" pitchFamily="34" charset="0"/>
              <a:buAutoNum type="alphaUcPeriod"/>
            </a:pPr>
            <a:r>
              <a:rPr lang="en-US" sz="2800"/>
              <a:t>Technology staff </a:t>
            </a:r>
          </a:p>
          <a:p>
            <a:pPr marL="1022350" lvl="1" indent="-514350">
              <a:buAutoNum type="alphaUcPeriod"/>
            </a:pPr>
            <a:r>
              <a:rPr lang="en-US" sz="2800"/>
              <a:t>Other district staff</a:t>
            </a:r>
          </a:p>
          <a:p>
            <a:pPr marL="1022350" lvl="1" indent="-514350">
              <a:buAutoNum type="alphaUcPeriod"/>
            </a:pPr>
            <a:r>
              <a:rPr lang="en-US" sz="2800"/>
              <a:t>Other school staff</a:t>
            </a:r>
          </a:p>
          <a:p>
            <a:pPr marL="1022350" lvl="1" indent="-514350">
              <a:buAutoNum type="alphaUcPeriod"/>
            </a:pP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711697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0B0AB6-ACCF-E78A-E749-0D741429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Poll Question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7F106A-A71E-F5C6-D0BC-CCEFD1FDB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b="1"/>
              <a:t>How many years have you coordinated MCAS test administration at your school or district? </a:t>
            </a:r>
          </a:p>
          <a:p>
            <a:endParaRPr lang="en-US" sz="4000"/>
          </a:p>
          <a:p>
            <a:pPr marL="1022350" lvl="1" indent="-514350">
              <a:buFont typeface="+mj-lt"/>
              <a:buAutoNum type="alphaUcPeriod"/>
            </a:pPr>
            <a:r>
              <a:rPr lang="en-US" sz="3600"/>
              <a:t> 6 or more years</a:t>
            </a:r>
          </a:p>
          <a:p>
            <a:pPr marL="1022350" lvl="1" indent="-514350">
              <a:buFont typeface="+mj-lt"/>
              <a:buAutoNum type="alphaUcPeriod"/>
            </a:pPr>
            <a:r>
              <a:rPr lang="en-US" sz="3600"/>
              <a:t> 3 to 5 years</a:t>
            </a:r>
          </a:p>
          <a:p>
            <a:pPr marL="1022350" lvl="1" indent="-514350">
              <a:buFont typeface="+mj-lt"/>
              <a:buAutoNum type="alphaUcPeriod"/>
            </a:pPr>
            <a:r>
              <a:rPr lang="en-US" sz="3600"/>
              <a:t> 1 to 2 years</a:t>
            </a:r>
          </a:p>
          <a:p>
            <a:pPr marL="1022350" lvl="1" indent="-514350">
              <a:buFont typeface="+mj-lt"/>
              <a:buAutoNum type="alphaUcPeriod"/>
            </a:pPr>
            <a:r>
              <a:rPr lang="en-US" sz="3600"/>
              <a:t> This is my first year.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58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zh-CN" sz="6000">
                <a:latin typeface="Arial" panose="020B0604020202020204" pitchFamily="34" charset="0"/>
                <a:cs typeface="Arial" panose="020B0604020202020204" pitchFamily="34" charset="0"/>
              </a:rPr>
              <a:t>Overview of Computer-Based Testing</a:t>
            </a:r>
            <a:br>
              <a:rPr lang="zh-CN" altLang="en-US" sz="6000">
                <a:solidFill>
                  <a:schemeClr val="accent1">
                    <a:lumMod val="50000"/>
                  </a:schemeClr>
                </a:solidFill>
              </a:rPr>
            </a:b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313360"/>
      </p:ext>
    </p:extLst>
  </p:cSld>
  <p:clrMapOvr>
    <a:masterClrMapping/>
  </p:clrMapOvr>
</p:sld>
</file>

<file path=ppt/theme/theme1.xml><?xml version="1.0" encoding="utf-8"?>
<a:theme xmlns:a="http://schemas.openxmlformats.org/drawingml/2006/main" name="ESE PowerPoint Template 2017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dca7aa4-7fee-4083-94e1-2adc3ae970bc">
      <UserInfo>
        <DisplayName>Zalk, Jodie (DESE)</DisplayName>
        <AccountId>18</AccountId>
        <AccountType/>
      </UserInfo>
      <UserInfo>
        <DisplayName>Cullen, Shannon (DESE)</DisplayName>
        <AccountId>17</AccountId>
        <AccountType/>
      </UserInfo>
      <UserInfo>
        <DisplayName>Kelley, R. Scott (DESE)</DisplayName>
        <AccountId>23</AccountId>
        <AccountType/>
      </UserInfo>
      <UserInfo>
        <DisplayName>Jennifer Kash</DisplayName>
        <AccountId>87</AccountId>
        <AccountType/>
      </UserInfo>
      <UserInfo>
        <DisplayName>Pelychaty, Robert (DESE)</DisplayName>
        <AccountId>38</AccountId>
        <AccountType/>
      </UserInfo>
    </SharedWithUsers>
    <lcf76f155ced4ddcb4097134ff3c332f xmlns="1d01d358-fb5c-480b-94c0-87be6b23463f">
      <Terms xmlns="http://schemas.microsoft.com/office/infopath/2007/PartnerControls"/>
    </lcf76f155ced4ddcb4097134ff3c332f>
    <TaxCatchAll xmlns="0dca7aa4-7fee-4083-94e1-2adc3ae970bc" xsi:nil="true"/>
    <File_x0020_Status xmlns="1d01d358-fb5c-480b-94c0-87be6b23463f">Draft</File_x0020_Status>
    <Admin_x0020_Year xmlns="1d01d358-fb5c-480b-94c0-87be6b23463f">
      <Value>2020</Value>
    </Admin_x0020_Year>
    <Required_x0020_Document xmlns="1d01d358-fb5c-480b-94c0-87be6b23463f" xsi:nil="true"/>
    <Approval_x0020_Record xmlns="1d01d358-fb5c-480b-94c0-87be6b23463f">false</Approval_x0020_Record>
    <Category0 xmlns="1d01d358-fb5c-480b-94c0-87be6b23463f">To be assigned</Category0>
    <Date xmlns="1d01d358-fb5c-480b-94c0-87be6b23463f" xsi:nil="true"/>
    <Meeting_x0020_Name xmlns="1d01d358-fb5c-480b-94c0-87be6b23463f" xsi:nil="true"/>
    <Category xmlns="1d01d358-fb5c-480b-94c0-87be6b23463f" xsi:nil="true"/>
    <Archive xmlns="1d01d358-fb5c-480b-94c0-87be6b23463f">false</Archiv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5FB14DB3FE6C4CA721D3340365D5E8" ma:contentTypeVersion="37" ma:contentTypeDescription="Create a new document." ma:contentTypeScope="" ma:versionID="86df65be89a453858224e75096edd462">
  <xsd:schema xmlns:xsd="http://www.w3.org/2001/XMLSchema" xmlns:xs="http://www.w3.org/2001/XMLSchema" xmlns:p="http://schemas.microsoft.com/office/2006/metadata/properties" xmlns:ns2="1d01d358-fb5c-480b-94c0-87be6b23463f" xmlns:ns3="0dca7aa4-7fee-4083-94e1-2adc3ae970bc" targetNamespace="http://schemas.microsoft.com/office/2006/metadata/properties" ma:root="true" ma:fieldsID="daf3c718f282ff3c0c8542d067b2b676" ns2:_="" ns3:_="">
    <xsd:import namespace="1d01d358-fb5c-480b-94c0-87be6b23463f"/>
    <xsd:import namespace="0dca7aa4-7fee-4083-94e1-2adc3ae970bc"/>
    <xsd:element name="properties">
      <xsd:complexType>
        <xsd:sequence>
          <xsd:element name="documentManagement">
            <xsd:complexType>
              <xsd:all>
                <xsd:element ref="ns2:Category0" minOccurs="0"/>
                <xsd:element ref="ns2:Category" minOccurs="0"/>
                <xsd:element ref="ns2:Meeting_x0020_Name" minOccurs="0"/>
                <xsd:element ref="ns2:Admin_x0020_Year" minOccurs="0"/>
                <xsd:element ref="ns2:Date" minOccurs="0"/>
                <xsd:element ref="ns2:File_x0020_Status" minOccurs="0"/>
                <xsd:element ref="ns2:Required_x0020_Document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Metadata" minOccurs="0"/>
                <xsd:element ref="ns2:Archive" minOccurs="0"/>
                <xsd:element ref="ns2:Approval_x0020_Record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1d358-fb5c-480b-94c0-87be6b23463f" elementFormDefault="qualified">
    <xsd:import namespace="http://schemas.microsoft.com/office/2006/documentManagement/types"/>
    <xsd:import namespace="http://schemas.microsoft.com/office/infopath/2007/PartnerControls"/>
    <xsd:element name="Category0" ma:index="2" nillable="true" ma:displayName="Category" ma:default="To be assigned" ma:format="Dropdown" ma:internalName="Category0">
      <xsd:simpleType>
        <xsd:restriction base="dms:Choice">
          <xsd:enumeration value="Content/ABBI Support"/>
          <xsd:enumeration value="Contracts"/>
          <xsd:enumeration value="Forms"/>
          <xsd:enumeration value="IT Docs"/>
          <xsd:enumeration value="Manuals and Trainings"/>
          <xsd:enumeration value="MCAS Project Documentation"/>
          <xsd:enumeration value="MCAS Support Page"/>
          <xsd:enumeration value="PearsonAccess Next/Test Nav"/>
          <xsd:enumeration value="Psychometrics"/>
          <xsd:enumeration value="Resource Center"/>
          <xsd:enumeration value="Reporting"/>
          <xsd:enumeration value="Scoring"/>
          <xsd:enumeration value="Service Center"/>
          <xsd:enumeration value="System Integration"/>
          <xsd:enumeration value="Team Information"/>
          <xsd:enumeration value="To be assigned"/>
        </xsd:restriction>
      </xsd:simpleType>
    </xsd:element>
    <xsd:element name="Category" ma:index="3" nillable="true" ma:displayName="Document Type" ma:description="Document Type" ma:format="Dropdown" ma:indexed="true" ma:internalName="Category">
      <xsd:simpleType>
        <xsd:restriction base="dms:Choice">
          <xsd:enumeration value="Change Requests"/>
          <xsd:enumeration value="Checklists"/>
          <xsd:enumeration value="Customer Deliverables"/>
          <xsd:enumeration value="Customer Satisfaction Surveys"/>
          <xsd:enumeration value="Lessons Learned"/>
          <xsd:enumeration value="Links"/>
          <xsd:enumeration value="Meeting Minutes"/>
          <xsd:enumeration value="Post Project/Phase End"/>
          <xsd:enumeration value="Presentations"/>
          <xsd:enumeration value="Project Management"/>
          <xsd:enumeration value="Project Specifications"/>
          <xsd:enumeration value="Requirements"/>
          <xsd:enumeration value="Schedules"/>
          <xsd:enumeration value="Scope"/>
          <xsd:enumeration value="Templates"/>
          <xsd:enumeration value="Tools"/>
          <xsd:enumeration value="Tracking"/>
          <xsd:enumeration value="Waivers"/>
          <xsd:enumeration value="Work Instructions"/>
        </xsd:restriction>
      </xsd:simpleType>
    </xsd:element>
    <xsd:element name="Meeting_x0020_Name" ma:index="4" nillable="true" ma:displayName="Meeting Name" ma:format="Dropdown" ma:indexed="true" ma:internalName="Meeting_x0020_Name">
      <xsd:simpleType>
        <xsd:union memberTypes="dms:Text">
          <xsd:simpleType>
            <xsd:restriction base="dms:Choice">
              <xsd:enumeration value="Assistive Technology Web Extension"/>
              <xsd:enumeration value="Content"/>
              <xsd:enumeration value="Cross Functional"/>
              <xsd:enumeration value="Forms"/>
              <xsd:enumeration value="Leadership w/Cognia"/>
              <xsd:enumeration value="Leadership w/DESE"/>
              <xsd:enumeration value="MA Monthly Management Meeting"/>
              <xsd:enumeration value="MCAS and RICAS Internal Team"/>
              <xsd:enumeration value="MCAS Risks and Issues Review"/>
              <xsd:enumeration value="Online Administration and Testing"/>
              <xsd:enumeration value="Production w/Cognia"/>
              <xsd:enumeration value="Production w/DESE"/>
              <xsd:enumeration value="Psychometrics w/Cognia"/>
              <xsd:enumeration value="Psychometrics w/DESE"/>
              <xsd:enumeration value="Remote Proctor Pilot"/>
              <xsd:enumeration value="Reporting w/DESE"/>
              <xsd:enumeration value="RI Monthly Management Meeting"/>
              <xsd:enumeration value="RICAS"/>
              <xsd:enumeration value="SCM Team"/>
              <xsd:enumeration value="Scoring w/Cognia"/>
              <xsd:enumeration value="Scoring w/DESE"/>
              <xsd:enumeration value="Systems Integration"/>
            </xsd:restriction>
          </xsd:simpleType>
        </xsd:union>
      </xsd:simpleType>
    </xsd:element>
    <xsd:element name="Admin_x0020_Year" ma:index="5" nillable="true" ma:displayName="Admin Year" ma:default="2020" ma:internalName="Admin_x0020_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19"/>
                    <xsd:enumeration value="2020"/>
                    <xsd:enumeration value="2021"/>
                  </xsd:restriction>
                </xsd:simpleType>
              </xsd:element>
            </xsd:sequence>
          </xsd:extension>
        </xsd:complexContent>
      </xsd:complexType>
    </xsd:element>
    <xsd:element name="Date" ma:index="6" nillable="true" ma:displayName="Date" ma:format="DateOnly" ma:indexed="true" ma:internalName="Date">
      <xsd:simpleType>
        <xsd:restriction base="dms:DateTime"/>
      </xsd:simpleType>
    </xsd:element>
    <xsd:element name="File_x0020_Status" ma:index="7" nillable="true" ma:displayName="File Status" ma:default="Draft" ma:format="Dropdown" ma:internalName="File_x0020_Status">
      <xsd:simpleType>
        <xsd:restriction base="dms:Choice">
          <xsd:enumeration value="Archive"/>
          <xsd:enumeration value="Baselined"/>
          <xsd:enumeration value="Delivered"/>
          <xsd:enumeration value="Draft"/>
        </xsd:restriction>
      </xsd:simpleType>
    </xsd:element>
    <xsd:element name="Required_x0020_Document" ma:index="8" nillable="true" ma:displayName="Required Document" ma:description="PR-00044 Deliverable - this column is draft" ma:format="Dropdown" ma:indexed="true" ma:internalName="Required_x0020_Document">
      <xsd:simpleType>
        <xsd:restriction base="dms:Choice">
          <xsd:enumeration value="Business Requirements Document (BRD)"/>
          <xsd:enumeration value="PR-00003 Risk Management Procedure"/>
          <xsd:enumeration value="Customer Satisfaction Surveys"/>
          <xsd:enumeration value="Lessons Learned"/>
          <xsd:enumeration value="Project Management Plan"/>
        </xsd:restriction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Archive" ma:index="21" nillable="true" ma:displayName="Archive" ma:default="0" ma:internalName="Archive">
      <xsd:simpleType>
        <xsd:restriction base="dms:Boolean"/>
      </xsd:simpleType>
    </xsd:element>
    <xsd:element name="Approval_x0020_Record" ma:index="22" nillable="true" ma:displayName="Approval Record" ma:default="0" ma:description="BRD approvals, emails, documented customer approvals etc." ma:internalName="Approval_x0020_Record">
      <xsd:simpleType>
        <xsd:restriction base="dms:Boolean"/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3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a7aa4-7fee-4083-94e1-2adc3ae970b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9" nillable="true" ma:displayName="Taxonomy Catch All Column" ma:hidden="true" ma:list="{45c7d4eb-f99c-41c4-8537-a09014e06515}" ma:internalName="TaxCatchAll" ma:showField="CatchAllData" ma:web="0dca7aa4-7fee-4083-94e1-2adc3ae970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70C1E0-D73F-4393-AF8B-EC030DBF27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AF0FD2-44B7-49AE-A44E-FF3F2848CDD7}">
  <ds:schemaRefs>
    <ds:schemaRef ds:uri="http://schemas.microsoft.com/office/2006/metadata/properties"/>
    <ds:schemaRef ds:uri="http://schemas.openxmlformats.org/package/2006/metadata/core-properties"/>
    <ds:schemaRef ds:uri="049449a1-970d-4061-91c8-87f7c4621d9d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e77133ba-eec1-4d51-86ef-7b6d23495175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18EA5F5-169C-4324-AC63-D1A8E8EFC010}"/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0</TotalTime>
  <Words>4660</Words>
  <Application>Microsoft Office PowerPoint</Application>
  <PresentationFormat>Widescreen</PresentationFormat>
  <Paragraphs>502</Paragraphs>
  <Slides>63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75" baseType="lpstr">
      <vt:lpstr>等线</vt:lpstr>
      <vt:lpstr>Aptos</vt:lpstr>
      <vt:lpstr>Arial</vt:lpstr>
      <vt:lpstr>Calibri</vt:lpstr>
      <vt:lpstr>Courier New</vt:lpstr>
      <vt:lpstr>Segoe</vt:lpstr>
      <vt:lpstr>Segoe SemiBold</vt:lpstr>
      <vt:lpstr>Segoe UI</vt:lpstr>
      <vt:lpstr>Segoe UI Semibold</vt:lpstr>
      <vt:lpstr>Wingdings</vt:lpstr>
      <vt:lpstr>ESE PowerPoint Template 2017</vt:lpstr>
      <vt:lpstr>Office Theme</vt:lpstr>
      <vt:lpstr>November Retest  Administration Training</vt:lpstr>
      <vt:lpstr>1. Welcome</vt:lpstr>
      <vt:lpstr>Presenters</vt:lpstr>
      <vt:lpstr>Logistics for This Session </vt:lpstr>
      <vt:lpstr>Slides for This Session </vt:lpstr>
      <vt:lpstr>Today’s Agenda and Resources</vt:lpstr>
      <vt:lpstr>Poll Question—3</vt:lpstr>
      <vt:lpstr>Poll Question</vt:lpstr>
      <vt:lpstr>2. Overview of Computer-Based Testing </vt:lpstr>
      <vt:lpstr>Commonly Used Acronyms</vt:lpstr>
      <vt:lpstr>General Timeline for MCAS CBT  Pre-Administration Tasks</vt:lpstr>
      <vt:lpstr>Updates to TestNav for the November Retest </vt:lpstr>
      <vt:lpstr>1. Read Student Assessment Updates (ongoing).</vt:lpstr>
      <vt:lpstr>2. Become familiar with CBT components. </vt:lpstr>
      <vt:lpstr>Timeline for Tasks in PAN</vt:lpstr>
      <vt:lpstr>3 and 4. Identify the test administration team and establish a communication plan</vt:lpstr>
      <vt:lpstr>5. Update contact information with DESE.</vt:lpstr>
      <vt:lpstr>6. Update user accounts in PAN and create additional accounts.</vt:lpstr>
      <vt:lpstr>Demonstration </vt:lpstr>
      <vt:lpstr>7. View online training modules and previous training sessions.</vt:lpstr>
      <vt:lpstr>8. Meet with the technology coordinator, review technology specifications, and prepare the school’s infrastructure.</vt:lpstr>
      <vt:lpstr>9. Plan for accessibility features (for all students) and accommodations for students with disabilities and English learners.</vt:lpstr>
      <vt:lpstr>11. Run App Check and conduct an Infrastructure Trial or Preliminary System Test. </vt:lpstr>
      <vt:lpstr>12 and 13. Train test administrators in protocols and security requirements and review instructions in the Principal’s Administration Manual.  </vt:lpstr>
      <vt:lpstr>14. Prepare devices and materials. </vt:lpstr>
      <vt:lpstr>15. Prepare students for online testing.</vt:lpstr>
      <vt:lpstr>Additional Resources </vt:lpstr>
      <vt:lpstr>Questions &amp; Answers</vt:lpstr>
      <vt:lpstr>3. MCAS Accessibility Features and Accommodations</vt:lpstr>
      <vt:lpstr>Accessibility Features &amp; Accommodations</vt:lpstr>
      <vt:lpstr>Accessibility Features &amp; Accommodations</vt:lpstr>
      <vt:lpstr>Guidelines for English Learners</vt:lpstr>
      <vt:lpstr>SR/PNP: Special Test Forms and Selected Accessibility Features and Accommodations</vt:lpstr>
      <vt:lpstr>Additional Resources for Accessibility Features and Accommodations</vt:lpstr>
      <vt:lpstr>Questions &amp; Answers</vt:lpstr>
      <vt:lpstr>4. The SR/PNP Process </vt:lpstr>
      <vt:lpstr>What is the SR/PNP?</vt:lpstr>
      <vt:lpstr>Participation Guidelines for the November Retest</vt:lpstr>
      <vt:lpstr>Overview of Steps to Complete the SR/PNP Process </vt:lpstr>
      <vt:lpstr>PowerPoint Presentation</vt:lpstr>
      <vt:lpstr>Guide to the SR/PNP Process </vt:lpstr>
      <vt:lpstr>Form-Dependent Accommodations</vt:lpstr>
      <vt:lpstr>Steps for Preparing the Initial File for Import</vt:lpstr>
      <vt:lpstr>Secure Websites for this Process</vt:lpstr>
      <vt:lpstr>Accessing DropBox Central in the Security Portal </vt:lpstr>
      <vt:lpstr>The .CSV File for the November 2024 Retest Administration</vt:lpstr>
      <vt:lpstr>Demonstrations: Tasks before Importing the File</vt:lpstr>
      <vt:lpstr>SR/PNP Initial Import – Step A: Prepare the File</vt:lpstr>
      <vt:lpstr>Overview of Steps to Complete the SR/PNP Process </vt:lpstr>
      <vt:lpstr>Demonstrations: Importing the File </vt:lpstr>
      <vt:lpstr>SR/PNP Initial Import – Step B: Import the File</vt:lpstr>
      <vt:lpstr>SR/PNP Initial Import – Step B: Import the File (cont’d)</vt:lpstr>
      <vt:lpstr>SR/PNP Import Errors</vt:lpstr>
      <vt:lpstr>Steps after the Initial Import</vt:lpstr>
      <vt:lpstr>Additional Resources for the SR/PNP</vt:lpstr>
      <vt:lpstr>Questions &amp; Answers</vt:lpstr>
      <vt:lpstr>Additional Resources</vt:lpstr>
      <vt:lpstr>Next Steps</vt:lpstr>
      <vt:lpstr>Email and Phone Support </vt:lpstr>
      <vt:lpstr>5. Live “Sandbox Time”</vt:lpstr>
      <vt:lpstr>Poll Question—</vt:lpstr>
      <vt:lpstr>Poll Question—</vt:lpstr>
      <vt:lpstr>THANK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Infrastructure Trials</dc:title>
  <dc:creator>Pennington, Elizabeth</dc:creator>
  <cp:lastModifiedBy>Cullen, Shannon (DESE)</cp:lastModifiedBy>
  <cp:revision>2</cp:revision>
  <cp:lastPrinted>2020-01-24T16:15:48Z</cp:lastPrinted>
  <dcterms:created xsi:type="dcterms:W3CDTF">2018-01-22T18:15:09Z</dcterms:created>
  <dcterms:modified xsi:type="dcterms:W3CDTF">2024-09-06T15:49:03Z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ile Status">
    <vt:lpwstr>Draft</vt:lpwstr>
  </property>
  <property fmtid="{D5CDD505-2E9C-101B-9397-08002B2CF9AE}" pid="3" name="Archive">
    <vt:bool>false</vt:bool>
  </property>
  <property fmtid="{D5CDD505-2E9C-101B-9397-08002B2CF9AE}" pid="4" name="SharedWithUsers">
    <vt:lpwstr>18;#Zalk, Jodie (DESE)</vt:lpwstr>
  </property>
  <property fmtid="{D5CDD505-2E9C-101B-9397-08002B2CF9AE}" pid="5" name="Category0">
    <vt:lpwstr>To be assigned</vt:lpwstr>
  </property>
  <property fmtid="{D5CDD505-2E9C-101B-9397-08002B2CF9AE}" pid="6" name="Approval Record">
    <vt:bool>false</vt:bool>
  </property>
  <property fmtid="{D5CDD505-2E9C-101B-9397-08002B2CF9AE}" pid="7" name="Admin Year">
    <vt:lpwstr>2020</vt:lpwstr>
  </property>
  <property fmtid="{D5CDD505-2E9C-101B-9397-08002B2CF9AE}" pid="8" name="MediaServiceImageTags">
    <vt:lpwstr/>
  </property>
  <property fmtid="{D5CDD505-2E9C-101B-9397-08002B2CF9AE}" pid="9" name="ContentTypeId">
    <vt:lpwstr>0x010100D75FB14DB3FE6C4CA721D3340365D5E8</vt:lpwstr>
  </property>
</Properties>
</file>